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633" r:id="rId2"/>
    <p:sldId id="676" r:id="rId3"/>
    <p:sldId id="643" r:id="rId4"/>
    <p:sldId id="653" r:id="rId5"/>
    <p:sldId id="568" r:id="rId6"/>
    <p:sldId id="675" r:id="rId7"/>
    <p:sldId id="654" r:id="rId8"/>
    <p:sldId id="649" r:id="rId9"/>
    <p:sldId id="656" r:id="rId10"/>
    <p:sldId id="657" r:id="rId11"/>
    <p:sldId id="662" r:id="rId12"/>
    <p:sldId id="671"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165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836C8-FCC7-44B9-8D89-9BCF1C23C58D}" type="datetimeFigureOut">
              <a:rPr lang="en-IN" smtClean="0"/>
              <a:t>07-06-2023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BEAAE-9AAB-421A-8311-FF0748648076}" type="slidenum">
              <a:rPr lang="en-IN" smtClean="0"/>
              <a:t>‹#›</a:t>
            </a:fld>
            <a:endParaRPr lang="en-IN"/>
          </a:p>
        </p:txBody>
      </p:sp>
    </p:spTree>
    <p:extLst>
      <p:ext uri="{BB962C8B-B14F-4D97-AF65-F5344CB8AC3E}">
        <p14:creationId xmlns:p14="http://schemas.microsoft.com/office/powerpoint/2010/main" val="4055161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based on the cluster markers and their functional enrichment</a:t>
            </a:r>
            <a:r>
              <a:rPr lang="en-IN" baseline="0" dirty="0"/>
              <a:t> we annotated the clusters as represented. Now because these cells were taken from different individuals representing multiple age groups we wanted to check if these states are present throughout the human life or are they restricted to a particular age group</a:t>
            </a:r>
            <a:endParaRPr lang="en-IN" dirty="0"/>
          </a:p>
        </p:txBody>
      </p:sp>
      <p:sp>
        <p:nvSpPr>
          <p:cNvPr id="4" name="Slide Number Placeholder 3"/>
          <p:cNvSpPr>
            <a:spLocks noGrp="1"/>
          </p:cNvSpPr>
          <p:nvPr>
            <p:ph type="sldNum" sz="quarter" idx="10"/>
          </p:nvPr>
        </p:nvSpPr>
        <p:spPr/>
        <p:txBody>
          <a:bodyPr/>
          <a:lstStyle/>
          <a:p>
            <a:fld id="{00911EAB-EBB4-4F81-8EAC-6ADC0ACBE9B8}" type="slidenum">
              <a:rPr lang="en-IN" smtClean="0"/>
              <a:t>1</a:t>
            </a:fld>
            <a:endParaRPr lang="en-IN"/>
          </a:p>
        </p:txBody>
      </p:sp>
    </p:spTree>
    <p:extLst>
      <p:ext uri="{BB962C8B-B14F-4D97-AF65-F5344CB8AC3E}">
        <p14:creationId xmlns:p14="http://schemas.microsoft.com/office/powerpoint/2010/main" val="420281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You’ll be able to appreciate that there</a:t>
            </a:r>
            <a:r>
              <a:rPr lang="en-IN" baseline="0" dirty="0"/>
              <a:t> is enough variation in the starting population and when we seeded these cells at low density, we found that all the samples were having similar proportion of high/low pigmented colonies/cells regardless of the starting proportion suggesting that these transitions are in fact happening dynamically and are not predetermined. Subsequently we also looked at the relation between colony pigmentation and size and found a inverse relation between them suggesting that the colonies are probably getting restricted towards a particular fate. To check whether this was actually the case we looked at what was happening inside a colony.</a:t>
            </a:r>
            <a:endParaRPr lang="en-IN" dirty="0"/>
          </a:p>
        </p:txBody>
      </p:sp>
      <p:sp>
        <p:nvSpPr>
          <p:cNvPr id="4" name="Slide Number Placeholder 3"/>
          <p:cNvSpPr>
            <a:spLocks noGrp="1"/>
          </p:cNvSpPr>
          <p:nvPr>
            <p:ph type="sldNum" sz="quarter" idx="10"/>
          </p:nvPr>
        </p:nvSpPr>
        <p:spPr/>
        <p:txBody>
          <a:bodyPr/>
          <a:lstStyle/>
          <a:p>
            <a:fld id="{04CC8FCF-8016-4116-AC65-261D88A872B2}" type="slidenum">
              <a:rPr lang="en-IN" smtClean="0"/>
              <a:t>11</a:t>
            </a:fld>
            <a:endParaRPr lang="en-IN"/>
          </a:p>
        </p:txBody>
      </p:sp>
    </p:spTree>
    <p:extLst>
      <p:ext uri="{BB962C8B-B14F-4D97-AF65-F5344CB8AC3E}">
        <p14:creationId xmlns:p14="http://schemas.microsoft.com/office/powerpoint/2010/main" val="60829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You’ll be able to appreciate that there</a:t>
            </a:r>
            <a:r>
              <a:rPr lang="en-IN" baseline="0" dirty="0"/>
              <a:t> is enough variation in the starting population and when we seeded these cells at low density, we found that all the samples were having similar proportion of high/low pigmented colonies/cells regardless of the starting proportion suggesting that these transitions are in fact happening dynamically and are not predetermined. Subsequently we also looked at the relation between colony pigmentation and size and found a inverse relation between them suggesting that the colonies are probably getting restricted towards a particular fate. To check whether this was actually the case we looked at what was happening inside a colony.</a:t>
            </a:r>
            <a:endParaRPr lang="en-IN" dirty="0"/>
          </a:p>
        </p:txBody>
      </p:sp>
      <p:sp>
        <p:nvSpPr>
          <p:cNvPr id="4" name="Slide Number Placeholder 3"/>
          <p:cNvSpPr>
            <a:spLocks noGrp="1"/>
          </p:cNvSpPr>
          <p:nvPr>
            <p:ph type="sldNum" sz="quarter" idx="10"/>
          </p:nvPr>
        </p:nvSpPr>
        <p:spPr/>
        <p:txBody>
          <a:bodyPr/>
          <a:lstStyle/>
          <a:p>
            <a:fld id="{04CC8FCF-8016-4116-AC65-261D88A872B2}" type="slidenum">
              <a:rPr lang="en-IN" smtClean="0"/>
              <a:t>12</a:t>
            </a:fld>
            <a:endParaRPr lang="en-IN"/>
          </a:p>
        </p:txBody>
      </p:sp>
    </p:spTree>
    <p:extLst>
      <p:ext uri="{BB962C8B-B14F-4D97-AF65-F5344CB8AC3E}">
        <p14:creationId xmlns:p14="http://schemas.microsoft.com/office/powerpoint/2010/main" val="286878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for that we selected the B16 Progressive Pigmentation Model system</a:t>
            </a:r>
            <a:r>
              <a:rPr lang="en-IN" baseline="0" dirty="0"/>
              <a:t>. Now we are well aware of the disadvantages of this system, the biggest one being that it’s a cancer cell line but let me tell you the advantages that it has, the first being that it gives us access to different melanocyte states as evident from the phenotype on different days of the culture. Secondly it does not require addition of any external factors for these transitions to occur and lastly it allows us to track minute changes in the cell states owing to the longer time period of this system. And finally to negate the possibility of our findings being restricted to a cancer system only we always do validation in a primary system as well. Now before we move on to find the drivers of these transitions we needed an easy way to assess these different melanocyte states in this system. Obviously transcriptomics or other </a:t>
            </a:r>
            <a:r>
              <a:rPr lang="en-IN" baseline="0" dirty="0" err="1"/>
              <a:t>omic</a:t>
            </a:r>
            <a:r>
              <a:rPr lang="en-IN" baseline="0" dirty="0"/>
              <a:t> techniques tell us exactly what we’re asking but they are relatively cumbersome techniques specially when we have a far easier method at least in the case of melanocytes</a:t>
            </a:r>
            <a:endParaRPr lang="en-IN" dirty="0"/>
          </a:p>
        </p:txBody>
      </p:sp>
      <p:sp>
        <p:nvSpPr>
          <p:cNvPr id="4" name="Slide Number Placeholder 3"/>
          <p:cNvSpPr>
            <a:spLocks noGrp="1"/>
          </p:cNvSpPr>
          <p:nvPr>
            <p:ph type="sldNum" sz="quarter" idx="10"/>
          </p:nvPr>
        </p:nvSpPr>
        <p:spPr/>
        <p:txBody>
          <a:bodyPr/>
          <a:lstStyle/>
          <a:p>
            <a:fld id="{00911EAB-EBB4-4F81-8EAC-6ADC0ACBE9B8}" type="slidenum">
              <a:rPr lang="en-IN" smtClean="0"/>
              <a:t>3</a:t>
            </a:fld>
            <a:endParaRPr lang="en-IN"/>
          </a:p>
        </p:txBody>
      </p:sp>
    </p:spTree>
    <p:extLst>
      <p:ext uri="{BB962C8B-B14F-4D97-AF65-F5344CB8AC3E}">
        <p14:creationId xmlns:p14="http://schemas.microsoft.com/office/powerpoint/2010/main" val="105296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You’ll be able to appreciate that there</a:t>
            </a:r>
            <a:r>
              <a:rPr lang="en-IN" baseline="0" dirty="0"/>
              <a:t> is enough variation in the starting population and when we seeded these cells at low density, we found that all the samples were having similar proportion of high/low pigmented colonies/cells regardless of the starting proportion suggesting that these transitions are in fact happening dynamically and are not predetermined. Subsequently we also looked at the relation between colony pigmentation and size and found a inverse relation between them suggesting that the colonies are probably getting restricted towards a particular fate. To check whether this was actually the case we looked at what was happening inside a colony.</a:t>
            </a:r>
            <a:endParaRPr lang="en-IN" dirty="0"/>
          </a:p>
        </p:txBody>
      </p:sp>
      <p:sp>
        <p:nvSpPr>
          <p:cNvPr id="4" name="Slide Number Placeholder 3"/>
          <p:cNvSpPr>
            <a:spLocks noGrp="1"/>
          </p:cNvSpPr>
          <p:nvPr>
            <p:ph type="sldNum" sz="quarter" idx="10"/>
          </p:nvPr>
        </p:nvSpPr>
        <p:spPr/>
        <p:txBody>
          <a:bodyPr/>
          <a:lstStyle/>
          <a:p>
            <a:fld id="{04CC8FCF-8016-4116-AC65-261D88A872B2}" type="slidenum">
              <a:rPr lang="en-IN" smtClean="0"/>
              <a:t>4</a:t>
            </a:fld>
            <a:endParaRPr lang="en-IN"/>
          </a:p>
        </p:txBody>
      </p:sp>
    </p:spTree>
    <p:extLst>
      <p:ext uri="{BB962C8B-B14F-4D97-AF65-F5344CB8AC3E}">
        <p14:creationId xmlns:p14="http://schemas.microsoft.com/office/powerpoint/2010/main" val="158329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used high content imaging</a:t>
            </a:r>
            <a:r>
              <a:rPr lang="en-IN" baseline="0" dirty="0"/>
              <a:t> to capture the colonies at Day7 and </a:t>
            </a:r>
            <a:r>
              <a:rPr lang="en-IN" baseline="0" dirty="0" err="1"/>
              <a:t>imageJ</a:t>
            </a:r>
            <a:r>
              <a:rPr lang="en-IN" baseline="0" dirty="0"/>
              <a:t> for the analysis and parallelly estimated melanin content in single cells using imaging flow cytometer</a:t>
            </a:r>
            <a:endParaRPr lang="en-IN" dirty="0"/>
          </a:p>
        </p:txBody>
      </p:sp>
      <p:sp>
        <p:nvSpPr>
          <p:cNvPr id="4" name="Slide Number Placeholder 3"/>
          <p:cNvSpPr>
            <a:spLocks noGrp="1"/>
          </p:cNvSpPr>
          <p:nvPr>
            <p:ph type="sldNum" sz="quarter" idx="10"/>
          </p:nvPr>
        </p:nvSpPr>
        <p:spPr/>
        <p:txBody>
          <a:bodyPr/>
          <a:lstStyle/>
          <a:p>
            <a:fld id="{00911EAB-EBB4-4F81-8EAC-6ADC0ACBE9B8}" type="slidenum">
              <a:rPr lang="en-IN" smtClean="0"/>
              <a:t>5</a:t>
            </a:fld>
            <a:endParaRPr lang="en-IN"/>
          </a:p>
        </p:txBody>
      </p:sp>
    </p:spTree>
    <p:extLst>
      <p:ext uri="{BB962C8B-B14F-4D97-AF65-F5344CB8AC3E}">
        <p14:creationId xmlns:p14="http://schemas.microsoft.com/office/powerpoint/2010/main" val="4119342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You’ll be able to appreciate that there</a:t>
            </a:r>
            <a:r>
              <a:rPr lang="en-IN" baseline="0" dirty="0"/>
              <a:t> is enough variation in the starting population and when we seeded these cells at low density, we found that all the samples were having similar proportion of high/low pigmented colonies/cells regardless of the starting proportion suggesting that these transitions are in fact happening dynamically and are not predetermined. Subsequently we also looked at the relation between colony pigmentation and size and found a inverse relation between them suggesting that the colonies are probably getting restricted towards a particular fate. To check whether this was actually the case we looked at what was happening inside a colony.</a:t>
            </a:r>
            <a:endParaRPr lang="en-IN" dirty="0"/>
          </a:p>
        </p:txBody>
      </p:sp>
      <p:sp>
        <p:nvSpPr>
          <p:cNvPr id="4" name="Slide Number Placeholder 3"/>
          <p:cNvSpPr>
            <a:spLocks noGrp="1"/>
          </p:cNvSpPr>
          <p:nvPr>
            <p:ph type="sldNum" sz="quarter" idx="10"/>
          </p:nvPr>
        </p:nvSpPr>
        <p:spPr/>
        <p:txBody>
          <a:bodyPr/>
          <a:lstStyle/>
          <a:p>
            <a:fld id="{04CC8FCF-8016-4116-AC65-261D88A872B2}" type="slidenum">
              <a:rPr lang="en-IN" smtClean="0"/>
              <a:t>6</a:t>
            </a:fld>
            <a:endParaRPr lang="en-IN"/>
          </a:p>
        </p:txBody>
      </p:sp>
    </p:spTree>
    <p:extLst>
      <p:ext uri="{BB962C8B-B14F-4D97-AF65-F5344CB8AC3E}">
        <p14:creationId xmlns:p14="http://schemas.microsoft.com/office/powerpoint/2010/main" val="183185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scATAC</a:t>
            </a:r>
            <a:r>
              <a:rPr lang="en-IN" dirty="0"/>
              <a:t> being very sparse even more so than </a:t>
            </a:r>
            <a:r>
              <a:rPr lang="en-IN" dirty="0" err="1"/>
              <a:t>scRNA</a:t>
            </a:r>
            <a:r>
              <a:rPr lang="en-IN" dirty="0"/>
              <a:t> data, it is difficult to identify subtle differences. Not able to derive much information just on the basis of ATAC alone</a:t>
            </a:r>
          </a:p>
        </p:txBody>
      </p:sp>
      <p:sp>
        <p:nvSpPr>
          <p:cNvPr id="4" name="Slide Number Placeholder 3"/>
          <p:cNvSpPr>
            <a:spLocks noGrp="1"/>
          </p:cNvSpPr>
          <p:nvPr>
            <p:ph type="sldNum" sz="quarter" idx="10"/>
          </p:nvPr>
        </p:nvSpPr>
        <p:spPr/>
        <p:txBody>
          <a:bodyPr/>
          <a:lstStyle/>
          <a:p>
            <a:fld id="{04CC8FCF-8016-4116-AC65-261D88A872B2}" type="slidenum">
              <a:rPr lang="en-IN" smtClean="0"/>
              <a:t>7</a:t>
            </a:fld>
            <a:endParaRPr lang="en-IN"/>
          </a:p>
        </p:txBody>
      </p:sp>
    </p:spTree>
    <p:extLst>
      <p:ext uri="{BB962C8B-B14F-4D97-AF65-F5344CB8AC3E}">
        <p14:creationId xmlns:p14="http://schemas.microsoft.com/office/powerpoint/2010/main" val="223826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You’ll be able to appreciate that there</a:t>
            </a:r>
            <a:r>
              <a:rPr lang="en-IN" baseline="0" dirty="0"/>
              <a:t> is enough variation in the starting population and when we seeded these cells at low density, we found that all the samples were having similar proportion of high/low pigmented colonies/cells regardless of the starting proportion suggesting that these transitions are in fact happening dynamically and are not predetermined. Subsequently we also looked at the relation between colony pigmentation and size and found a inverse relation between them suggesting that the colonies are probably getting restricted towards a particular fate. To check whether this was actually the case we looked at what was happening inside a colony.</a:t>
            </a:r>
            <a:endParaRPr lang="en-IN" dirty="0"/>
          </a:p>
        </p:txBody>
      </p:sp>
      <p:sp>
        <p:nvSpPr>
          <p:cNvPr id="4" name="Slide Number Placeholder 3"/>
          <p:cNvSpPr>
            <a:spLocks noGrp="1"/>
          </p:cNvSpPr>
          <p:nvPr>
            <p:ph type="sldNum" sz="quarter" idx="10"/>
          </p:nvPr>
        </p:nvSpPr>
        <p:spPr/>
        <p:txBody>
          <a:bodyPr/>
          <a:lstStyle/>
          <a:p>
            <a:fld id="{04CC8FCF-8016-4116-AC65-261D88A872B2}" type="slidenum">
              <a:rPr lang="en-IN" smtClean="0"/>
              <a:t>8</a:t>
            </a:fld>
            <a:endParaRPr lang="en-IN"/>
          </a:p>
        </p:txBody>
      </p:sp>
    </p:spTree>
    <p:extLst>
      <p:ext uri="{BB962C8B-B14F-4D97-AF65-F5344CB8AC3E}">
        <p14:creationId xmlns:p14="http://schemas.microsoft.com/office/powerpoint/2010/main" val="3640213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You’ll be able to appreciate that there</a:t>
            </a:r>
            <a:r>
              <a:rPr lang="en-IN" baseline="0" dirty="0"/>
              <a:t> is enough variation in the starting population and when we seeded these cells at low density, we found that all the samples were having similar proportion of high/low pigmented colonies/cells regardless of the starting proportion suggesting that these transitions are in fact happening dynamically and are not predetermined. Subsequently we also looked at the relation between colony pigmentation and size and found a inverse relation between them suggesting that the colonies are probably getting restricted towards a particular fate. To check whether this was actually the case we looked at what was happening inside a colony.</a:t>
            </a:r>
            <a:endParaRPr lang="en-IN" dirty="0"/>
          </a:p>
        </p:txBody>
      </p:sp>
      <p:sp>
        <p:nvSpPr>
          <p:cNvPr id="4" name="Slide Number Placeholder 3"/>
          <p:cNvSpPr>
            <a:spLocks noGrp="1"/>
          </p:cNvSpPr>
          <p:nvPr>
            <p:ph type="sldNum" sz="quarter" idx="10"/>
          </p:nvPr>
        </p:nvSpPr>
        <p:spPr/>
        <p:txBody>
          <a:bodyPr/>
          <a:lstStyle/>
          <a:p>
            <a:fld id="{04CC8FCF-8016-4116-AC65-261D88A872B2}" type="slidenum">
              <a:rPr lang="en-IN" smtClean="0"/>
              <a:t>9</a:t>
            </a:fld>
            <a:endParaRPr lang="en-IN"/>
          </a:p>
        </p:txBody>
      </p:sp>
    </p:spTree>
    <p:extLst>
      <p:ext uri="{BB962C8B-B14F-4D97-AF65-F5344CB8AC3E}">
        <p14:creationId xmlns:p14="http://schemas.microsoft.com/office/powerpoint/2010/main" val="351414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You’ll be able to appreciate that there</a:t>
            </a:r>
            <a:r>
              <a:rPr lang="en-IN" baseline="0" dirty="0"/>
              <a:t> is enough variation in the starting population and when we seeded these cells at low density, we found that all the samples were having similar proportion of high/low pigmented colonies/cells regardless of the starting proportion suggesting that these transitions are in fact happening dynamically and are not predetermined. Subsequently we also looked at the relation between colony pigmentation and size and found a inverse relation between them suggesting that the colonies are probably getting restricted towards a particular fate. To check whether this was actually the case we looked at what was happening inside a colony.</a:t>
            </a:r>
            <a:endParaRPr lang="en-IN" dirty="0"/>
          </a:p>
        </p:txBody>
      </p:sp>
      <p:sp>
        <p:nvSpPr>
          <p:cNvPr id="4" name="Slide Number Placeholder 3"/>
          <p:cNvSpPr>
            <a:spLocks noGrp="1"/>
          </p:cNvSpPr>
          <p:nvPr>
            <p:ph type="sldNum" sz="quarter" idx="10"/>
          </p:nvPr>
        </p:nvSpPr>
        <p:spPr/>
        <p:txBody>
          <a:bodyPr/>
          <a:lstStyle/>
          <a:p>
            <a:fld id="{04CC8FCF-8016-4116-AC65-261D88A872B2}" type="slidenum">
              <a:rPr lang="en-IN" smtClean="0"/>
              <a:t>10</a:t>
            </a:fld>
            <a:endParaRPr lang="en-IN"/>
          </a:p>
        </p:txBody>
      </p:sp>
    </p:spTree>
    <p:extLst>
      <p:ext uri="{BB962C8B-B14F-4D97-AF65-F5344CB8AC3E}">
        <p14:creationId xmlns:p14="http://schemas.microsoft.com/office/powerpoint/2010/main" val="1643263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F9F8A6-DEA2-4A85-BA25-FEA5460C2C35}"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EAA8CE-6AD4-47FA-80E2-3F7CD35D465E}" type="slidenum">
              <a:rPr lang="en-IN" smtClean="0"/>
              <a:t>‹#›</a:t>
            </a:fld>
            <a:endParaRPr lang="en-IN"/>
          </a:p>
        </p:txBody>
      </p:sp>
    </p:spTree>
    <p:extLst>
      <p:ext uri="{BB962C8B-B14F-4D97-AF65-F5344CB8AC3E}">
        <p14:creationId xmlns:p14="http://schemas.microsoft.com/office/powerpoint/2010/main" val="3704930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F9F8A6-DEA2-4A85-BA25-FEA5460C2C35}"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EAA8CE-6AD4-47FA-80E2-3F7CD35D465E}" type="slidenum">
              <a:rPr lang="en-IN" smtClean="0"/>
              <a:t>‹#›</a:t>
            </a:fld>
            <a:endParaRPr lang="en-IN"/>
          </a:p>
        </p:txBody>
      </p:sp>
    </p:spTree>
    <p:extLst>
      <p:ext uri="{BB962C8B-B14F-4D97-AF65-F5344CB8AC3E}">
        <p14:creationId xmlns:p14="http://schemas.microsoft.com/office/powerpoint/2010/main" val="1393651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F9F8A6-DEA2-4A85-BA25-FEA5460C2C35}"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EAA8CE-6AD4-47FA-80E2-3F7CD35D465E}" type="slidenum">
              <a:rPr lang="en-IN" smtClean="0"/>
              <a:t>‹#›</a:t>
            </a:fld>
            <a:endParaRPr lang="en-IN"/>
          </a:p>
        </p:txBody>
      </p:sp>
    </p:spTree>
    <p:extLst>
      <p:ext uri="{BB962C8B-B14F-4D97-AF65-F5344CB8AC3E}">
        <p14:creationId xmlns:p14="http://schemas.microsoft.com/office/powerpoint/2010/main" val="1988330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F9F8A6-DEA2-4A85-BA25-FEA5460C2C35}"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EAA8CE-6AD4-47FA-80E2-3F7CD35D465E}" type="slidenum">
              <a:rPr lang="en-IN" smtClean="0"/>
              <a:t>‹#›</a:t>
            </a:fld>
            <a:endParaRPr lang="en-IN"/>
          </a:p>
        </p:txBody>
      </p:sp>
    </p:spTree>
    <p:extLst>
      <p:ext uri="{BB962C8B-B14F-4D97-AF65-F5344CB8AC3E}">
        <p14:creationId xmlns:p14="http://schemas.microsoft.com/office/powerpoint/2010/main" val="2351785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F9F8A6-DEA2-4A85-BA25-FEA5460C2C35}"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EAA8CE-6AD4-47FA-80E2-3F7CD35D465E}" type="slidenum">
              <a:rPr lang="en-IN" smtClean="0"/>
              <a:t>‹#›</a:t>
            </a:fld>
            <a:endParaRPr lang="en-IN"/>
          </a:p>
        </p:txBody>
      </p:sp>
    </p:spTree>
    <p:extLst>
      <p:ext uri="{BB962C8B-B14F-4D97-AF65-F5344CB8AC3E}">
        <p14:creationId xmlns:p14="http://schemas.microsoft.com/office/powerpoint/2010/main" val="376632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F9F8A6-DEA2-4A85-BA25-FEA5460C2C35}" type="datetimeFigureOut">
              <a:rPr lang="en-IN" smtClean="0"/>
              <a:t>07-06-2023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EAA8CE-6AD4-47FA-80E2-3F7CD35D465E}" type="slidenum">
              <a:rPr lang="en-IN" smtClean="0"/>
              <a:t>‹#›</a:t>
            </a:fld>
            <a:endParaRPr lang="en-IN"/>
          </a:p>
        </p:txBody>
      </p:sp>
    </p:spTree>
    <p:extLst>
      <p:ext uri="{BB962C8B-B14F-4D97-AF65-F5344CB8AC3E}">
        <p14:creationId xmlns:p14="http://schemas.microsoft.com/office/powerpoint/2010/main" val="2616875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F9F8A6-DEA2-4A85-BA25-FEA5460C2C35}" type="datetimeFigureOut">
              <a:rPr lang="en-IN" smtClean="0"/>
              <a:t>07-06-2023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EAA8CE-6AD4-47FA-80E2-3F7CD35D465E}" type="slidenum">
              <a:rPr lang="en-IN" smtClean="0"/>
              <a:t>‹#›</a:t>
            </a:fld>
            <a:endParaRPr lang="en-IN"/>
          </a:p>
        </p:txBody>
      </p:sp>
    </p:spTree>
    <p:extLst>
      <p:ext uri="{BB962C8B-B14F-4D97-AF65-F5344CB8AC3E}">
        <p14:creationId xmlns:p14="http://schemas.microsoft.com/office/powerpoint/2010/main" val="214602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F9F8A6-DEA2-4A85-BA25-FEA5460C2C35}" type="datetimeFigureOut">
              <a:rPr lang="en-IN" smtClean="0"/>
              <a:t>07-06-2023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CEAA8CE-6AD4-47FA-80E2-3F7CD35D465E}" type="slidenum">
              <a:rPr lang="en-IN" smtClean="0"/>
              <a:t>‹#›</a:t>
            </a:fld>
            <a:endParaRPr lang="en-IN"/>
          </a:p>
        </p:txBody>
      </p:sp>
    </p:spTree>
    <p:extLst>
      <p:ext uri="{BB962C8B-B14F-4D97-AF65-F5344CB8AC3E}">
        <p14:creationId xmlns:p14="http://schemas.microsoft.com/office/powerpoint/2010/main" val="385677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F9F8A6-DEA2-4A85-BA25-FEA5460C2C35}" type="datetimeFigureOut">
              <a:rPr lang="en-IN" smtClean="0"/>
              <a:t>07-06-2023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CEAA8CE-6AD4-47FA-80E2-3F7CD35D465E}" type="slidenum">
              <a:rPr lang="en-IN" smtClean="0"/>
              <a:t>‹#›</a:t>
            </a:fld>
            <a:endParaRPr lang="en-IN"/>
          </a:p>
        </p:txBody>
      </p:sp>
    </p:spTree>
    <p:extLst>
      <p:ext uri="{BB962C8B-B14F-4D97-AF65-F5344CB8AC3E}">
        <p14:creationId xmlns:p14="http://schemas.microsoft.com/office/powerpoint/2010/main" val="1098295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F9F8A6-DEA2-4A85-BA25-FEA5460C2C35}" type="datetimeFigureOut">
              <a:rPr lang="en-IN" smtClean="0"/>
              <a:t>07-06-2023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EAA8CE-6AD4-47FA-80E2-3F7CD35D465E}" type="slidenum">
              <a:rPr lang="en-IN" smtClean="0"/>
              <a:t>‹#›</a:t>
            </a:fld>
            <a:endParaRPr lang="en-IN"/>
          </a:p>
        </p:txBody>
      </p:sp>
    </p:spTree>
    <p:extLst>
      <p:ext uri="{BB962C8B-B14F-4D97-AF65-F5344CB8AC3E}">
        <p14:creationId xmlns:p14="http://schemas.microsoft.com/office/powerpoint/2010/main" val="603751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F9F8A6-DEA2-4A85-BA25-FEA5460C2C35}" type="datetimeFigureOut">
              <a:rPr lang="en-IN" smtClean="0"/>
              <a:t>07-06-2023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EAA8CE-6AD4-47FA-80E2-3F7CD35D465E}" type="slidenum">
              <a:rPr lang="en-IN" smtClean="0"/>
              <a:t>‹#›</a:t>
            </a:fld>
            <a:endParaRPr lang="en-IN"/>
          </a:p>
        </p:txBody>
      </p:sp>
    </p:spTree>
    <p:extLst>
      <p:ext uri="{BB962C8B-B14F-4D97-AF65-F5344CB8AC3E}">
        <p14:creationId xmlns:p14="http://schemas.microsoft.com/office/powerpoint/2010/main" val="1526068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9F8A6-DEA2-4A85-BA25-FEA5460C2C35}" type="datetimeFigureOut">
              <a:rPr lang="en-IN" smtClean="0"/>
              <a:t>07-06-2023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AA8CE-6AD4-47FA-80E2-3F7CD35D465E}" type="slidenum">
              <a:rPr lang="en-IN" smtClean="0"/>
              <a:t>‹#›</a:t>
            </a:fld>
            <a:endParaRPr lang="en-IN"/>
          </a:p>
        </p:txBody>
      </p:sp>
      <p:sp>
        <p:nvSpPr>
          <p:cNvPr id="7" name="TextBox 6">
            <a:extLst>
              <a:ext uri="{FF2B5EF4-FFF2-40B4-BE49-F238E27FC236}">
                <a16:creationId xmlns:a16="http://schemas.microsoft.com/office/drawing/2014/main" id="{3392752A-554A-23AF-7946-F1CF88C142E3}"/>
              </a:ext>
            </a:extLst>
          </p:cNvPr>
          <p:cNvSpPr txBox="1"/>
          <p:nvPr userDrawn="1"/>
        </p:nvSpPr>
        <p:spPr>
          <a:xfrm rot="18946724">
            <a:off x="-1578635" y="94793"/>
            <a:ext cx="5986732" cy="2554545"/>
          </a:xfrm>
          <a:prstGeom prst="rect">
            <a:avLst/>
          </a:prstGeom>
          <a:noFill/>
        </p:spPr>
        <p:txBody>
          <a:bodyPr wrap="square" rtlCol="0">
            <a:spAutoFit/>
          </a:bodyPr>
          <a:lstStyle/>
          <a:p>
            <a:pPr algn="ctr"/>
            <a:r>
              <a:rPr lang="en-IN" sz="8000" dirty="0">
                <a:solidFill>
                  <a:schemeClr val="bg1">
                    <a:lumMod val="85000"/>
                  </a:schemeClr>
                </a:solidFill>
              </a:rPr>
              <a:t>Ayush Aggarwal</a:t>
            </a:r>
          </a:p>
        </p:txBody>
      </p:sp>
    </p:spTree>
    <p:extLst>
      <p:ext uri="{BB962C8B-B14F-4D97-AF65-F5344CB8AC3E}">
        <p14:creationId xmlns:p14="http://schemas.microsoft.com/office/powerpoint/2010/main" val="3781885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0" y="497766"/>
            <a:ext cx="9136800" cy="376985"/>
          </a:xfrm>
          <a:prstGeom prst="rect">
            <a:avLst/>
          </a:prstGeom>
          <a:noFill/>
          <a:ln>
            <a:noFill/>
            <a:roun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tIns="45000" rIns="90000" bIns="45000"/>
          <a:lstStyle/>
          <a:p>
            <a:pPr algn="ctr">
              <a:lnSpc>
                <a:spcPct val="100000"/>
              </a:lnSpc>
            </a:pPr>
            <a:endParaRPr lang="en-IN" b="1" spc="-1" dirty="0">
              <a:solidFill>
                <a:srgbClr val="000000"/>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287C4191-B0E4-433F-D8BC-4E3D49BA8624}"/>
              </a:ext>
            </a:extLst>
          </p:cNvPr>
          <p:cNvGrpSpPr/>
          <p:nvPr/>
        </p:nvGrpSpPr>
        <p:grpSpPr>
          <a:xfrm>
            <a:off x="0" y="0"/>
            <a:ext cx="9144000" cy="6760606"/>
            <a:chOff x="0" y="0"/>
            <a:chExt cx="9144000" cy="6760606"/>
          </a:xfrm>
        </p:grpSpPr>
        <p:sp>
          <p:nvSpPr>
            <p:cNvPr id="19" name="TextBox 18"/>
            <p:cNvSpPr txBox="1"/>
            <p:nvPr/>
          </p:nvSpPr>
          <p:spPr>
            <a:xfrm>
              <a:off x="0" y="0"/>
              <a:ext cx="9144000" cy="5847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N" sz="3200" b="1" dirty="0">
                  <a:latin typeface="Arial" panose="020B0604020202020204" pitchFamily="34" charset="0"/>
                  <a:cs typeface="Arial" panose="020B0604020202020204" pitchFamily="34" charset="0"/>
                </a:rPr>
                <a:t>Melanocyte Cell States in the Human Skin</a:t>
              </a:r>
            </a:p>
          </p:txBody>
        </p:sp>
        <p:pic>
          <p:nvPicPr>
            <p:cNvPr id="21" name="Picture 20" descr="Map&#10;&#10;Description automatically generated with low confidence">
              <a:extLst>
                <a:ext uri="{FF2B5EF4-FFF2-40B4-BE49-F238E27FC236}">
                  <a16:creationId xmlns:a16="http://schemas.microsoft.com/office/drawing/2014/main" id="{CF4F53F5-0ABF-123A-2C14-DBB8A7C5F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 y="686088"/>
              <a:ext cx="9129600" cy="6074518"/>
            </a:xfrm>
            <a:prstGeom prst="rect">
              <a:avLst/>
            </a:prstGeom>
          </p:spPr>
        </p:pic>
      </p:grpSp>
      <p:sp>
        <p:nvSpPr>
          <p:cNvPr id="4" name="TextBox 3">
            <a:extLst>
              <a:ext uri="{FF2B5EF4-FFF2-40B4-BE49-F238E27FC236}">
                <a16:creationId xmlns:a16="http://schemas.microsoft.com/office/drawing/2014/main" id="{741A5855-3F31-D3E5-AF5F-238D92ED5C0F}"/>
              </a:ext>
            </a:extLst>
          </p:cNvPr>
          <p:cNvSpPr txBox="1"/>
          <p:nvPr/>
        </p:nvSpPr>
        <p:spPr>
          <a:xfrm>
            <a:off x="888520" y="5598544"/>
            <a:ext cx="3109954" cy="400110"/>
          </a:xfrm>
          <a:prstGeom prst="rect">
            <a:avLst/>
          </a:prstGeom>
          <a:noFill/>
        </p:spPr>
        <p:txBody>
          <a:bodyPr wrap="none" rtlCol="0">
            <a:spAutoFit/>
          </a:bodyPr>
          <a:lstStyle/>
          <a:p>
            <a:r>
              <a:rPr lang="en-IN" sz="2000" dirty="0"/>
              <a:t>Data taken from GSE151091</a:t>
            </a:r>
          </a:p>
        </p:txBody>
      </p:sp>
    </p:spTree>
    <p:extLst>
      <p:ext uri="{BB962C8B-B14F-4D97-AF65-F5344CB8AC3E}">
        <p14:creationId xmlns:p14="http://schemas.microsoft.com/office/powerpoint/2010/main" val="582590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0" y="64015"/>
            <a:ext cx="9136800" cy="370800"/>
          </a:xfrm>
          <a:prstGeom prst="rect">
            <a:avLst/>
          </a:prstGeom>
          <a:noFill/>
          <a:ln>
            <a:noFill/>
            <a:roun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tIns="45000" rIns="90000" bIns="45000"/>
          <a:lstStyle/>
          <a:p>
            <a:pPr algn="ctr"/>
            <a:endParaRPr lang="en-IN" b="1" dirty="0">
              <a:latin typeface="Arial" panose="020B0604020202020204" pitchFamily="34" charset="0"/>
              <a:cs typeface="Arial" panose="020B0604020202020204" pitchFamily="34" charset="0"/>
            </a:endParaRPr>
          </a:p>
        </p:txBody>
      </p:sp>
      <p:sp>
        <p:nvSpPr>
          <p:cNvPr id="36" name="TextBox 35"/>
          <p:cNvSpPr txBox="1"/>
          <p:nvPr/>
        </p:nvSpPr>
        <p:spPr>
          <a:xfrm>
            <a:off x="0" y="4121"/>
            <a:ext cx="9132295" cy="1077218"/>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N" sz="3200" b="1" dirty="0">
                <a:latin typeface="Arial" panose="020B0604020202020204" pitchFamily="34" charset="0"/>
                <a:cs typeface="Arial" panose="020B0604020202020204" pitchFamily="34" charset="0"/>
              </a:rPr>
              <a:t>Motifs Enriched in Low and High Pigment States</a:t>
            </a:r>
          </a:p>
        </p:txBody>
      </p:sp>
      <p:pic>
        <p:nvPicPr>
          <p:cNvPr id="37" name="Picture 36">
            <a:extLst>
              <a:ext uri="{FF2B5EF4-FFF2-40B4-BE49-F238E27FC236}">
                <a16:creationId xmlns:a16="http://schemas.microsoft.com/office/drawing/2014/main" id="{D78D3A5C-0665-37CB-1F58-256E058540F3}"/>
              </a:ext>
            </a:extLst>
          </p:cNvPr>
          <p:cNvPicPr>
            <a:picLocks noChangeAspect="1"/>
          </p:cNvPicPr>
          <p:nvPr/>
        </p:nvPicPr>
        <p:blipFill>
          <a:blip r:embed="rId3"/>
          <a:stretch>
            <a:fillRect/>
          </a:stretch>
        </p:blipFill>
        <p:spPr>
          <a:xfrm>
            <a:off x="236310" y="1123981"/>
            <a:ext cx="8704550" cy="56046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363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0" y="64015"/>
            <a:ext cx="9136800" cy="370800"/>
          </a:xfrm>
          <a:prstGeom prst="rect">
            <a:avLst/>
          </a:prstGeom>
          <a:noFill/>
          <a:ln>
            <a:noFill/>
            <a:roun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tIns="45000" rIns="90000" bIns="45000"/>
          <a:lstStyle/>
          <a:p>
            <a:pPr algn="ctr"/>
            <a:endParaRPr lang="en-IN" b="1" dirty="0">
              <a:latin typeface="Arial" panose="020B0604020202020204" pitchFamily="34" charset="0"/>
              <a:cs typeface="Arial" panose="020B0604020202020204" pitchFamily="34" charset="0"/>
            </a:endParaRPr>
          </a:p>
        </p:txBody>
      </p:sp>
      <p:sp>
        <p:nvSpPr>
          <p:cNvPr id="36" name="TextBox 35"/>
          <p:cNvSpPr txBox="1"/>
          <p:nvPr/>
        </p:nvSpPr>
        <p:spPr>
          <a:xfrm>
            <a:off x="0" y="-43256"/>
            <a:ext cx="9136800" cy="5847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N" sz="3200" b="1" dirty="0">
                <a:latin typeface="Arial" panose="020B0604020202020204" pitchFamily="34" charset="0"/>
                <a:cs typeface="Arial" panose="020B0604020202020204" pitchFamily="34" charset="0"/>
              </a:rPr>
              <a:t>Melanocyte Cell States in cultured NHEM</a:t>
            </a:r>
          </a:p>
        </p:txBody>
      </p:sp>
      <p:pic>
        <p:nvPicPr>
          <p:cNvPr id="7" name="Picture 6" descr="Chart, scatter chart&#10;&#10;Description automatically generated">
            <a:extLst>
              <a:ext uri="{FF2B5EF4-FFF2-40B4-BE49-F238E27FC236}">
                <a16:creationId xmlns:a16="http://schemas.microsoft.com/office/drawing/2014/main" id="{D13597F2-511C-41B4-A828-1307E2FA20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8049" b="2771"/>
          <a:stretch/>
        </p:blipFill>
        <p:spPr>
          <a:xfrm>
            <a:off x="773995" y="767752"/>
            <a:ext cx="7667859" cy="6047111"/>
          </a:xfrm>
          <a:prstGeom prst="rect">
            <a:avLst/>
          </a:prstGeom>
        </p:spPr>
      </p:pic>
      <p:pic>
        <p:nvPicPr>
          <p:cNvPr id="3" name="Picture 2" descr="Chart, bar chart&#10;&#10;Description automatically generated">
            <a:extLst>
              <a:ext uri="{FF2B5EF4-FFF2-40B4-BE49-F238E27FC236}">
                <a16:creationId xmlns:a16="http://schemas.microsoft.com/office/drawing/2014/main" id="{F1A68722-DB48-19C3-6808-60FD47F602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5646" y="648790"/>
            <a:ext cx="3642399" cy="2423525"/>
          </a:xfrm>
          <a:prstGeom prst="rect">
            <a:avLst/>
          </a:prstGeom>
        </p:spPr>
      </p:pic>
    </p:spTree>
    <p:extLst>
      <p:ext uri="{BB962C8B-B14F-4D97-AF65-F5344CB8AC3E}">
        <p14:creationId xmlns:p14="http://schemas.microsoft.com/office/powerpoint/2010/main" val="128069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0" y="64015"/>
            <a:ext cx="9136800" cy="370800"/>
          </a:xfrm>
          <a:prstGeom prst="rect">
            <a:avLst/>
          </a:prstGeom>
          <a:noFill/>
          <a:ln>
            <a:noFill/>
            <a:roun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tIns="45000" rIns="90000" bIns="45000"/>
          <a:lstStyle/>
          <a:p>
            <a:pPr algn="ctr"/>
            <a:endParaRPr lang="en-IN" b="1" dirty="0">
              <a:latin typeface="Arial" panose="020B0604020202020204" pitchFamily="34" charset="0"/>
              <a:cs typeface="Arial" panose="020B0604020202020204" pitchFamily="34" charset="0"/>
            </a:endParaRPr>
          </a:p>
        </p:txBody>
      </p:sp>
      <p:sp>
        <p:nvSpPr>
          <p:cNvPr id="36" name="TextBox 35"/>
          <p:cNvSpPr txBox="1"/>
          <p:nvPr/>
        </p:nvSpPr>
        <p:spPr>
          <a:xfrm>
            <a:off x="0" y="-8751"/>
            <a:ext cx="9136800" cy="5847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N" sz="3200" b="1" dirty="0">
                <a:latin typeface="Arial" panose="020B0604020202020204" pitchFamily="34" charset="0"/>
                <a:cs typeface="Arial" panose="020B0604020202020204" pitchFamily="34" charset="0"/>
              </a:rPr>
              <a:t>Proposed Model</a:t>
            </a:r>
          </a:p>
        </p:txBody>
      </p:sp>
      <p:sp>
        <p:nvSpPr>
          <p:cNvPr id="4" name="Lightning Bolt 3">
            <a:extLst>
              <a:ext uri="{FF2B5EF4-FFF2-40B4-BE49-F238E27FC236}">
                <a16:creationId xmlns:a16="http://schemas.microsoft.com/office/drawing/2014/main" id="{F93EA534-C7DF-015E-88A4-73BFA3FAB385}"/>
              </a:ext>
            </a:extLst>
          </p:cNvPr>
          <p:cNvSpPr/>
          <p:nvPr/>
        </p:nvSpPr>
        <p:spPr>
          <a:xfrm rot="163602">
            <a:off x="2162521" y="2575169"/>
            <a:ext cx="498730" cy="923925"/>
          </a:xfrm>
          <a:prstGeom prst="lightningBolt">
            <a:avLst/>
          </a:prstGeom>
          <a:solidFill>
            <a:srgbClr val="7F2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6EA18C8-C06E-C27B-E6FC-B04CEF8407C0}"/>
              </a:ext>
            </a:extLst>
          </p:cNvPr>
          <p:cNvSpPr txBox="1"/>
          <p:nvPr/>
        </p:nvSpPr>
        <p:spPr>
          <a:xfrm>
            <a:off x="2022495" y="2230474"/>
            <a:ext cx="556563" cy="461665"/>
          </a:xfrm>
          <a:prstGeom prst="rect">
            <a:avLst/>
          </a:prstGeom>
          <a:noFill/>
        </p:spPr>
        <p:txBody>
          <a:bodyPr wrap="none" rtlCol="0">
            <a:spAutoFit/>
          </a:bodyPr>
          <a:lstStyle/>
          <a:p>
            <a:r>
              <a:rPr lang="en-IN" sz="2400" dirty="0"/>
              <a:t>UV</a:t>
            </a:r>
          </a:p>
        </p:txBody>
      </p:sp>
      <p:sp>
        <p:nvSpPr>
          <p:cNvPr id="15" name="Arrow: Right 14">
            <a:extLst>
              <a:ext uri="{FF2B5EF4-FFF2-40B4-BE49-F238E27FC236}">
                <a16:creationId xmlns:a16="http://schemas.microsoft.com/office/drawing/2014/main" id="{6835BFA8-69E2-385D-3ED0-11D5B1AB9C0F}"/>
              </a:ext>
            </a:extLst>
          </p:cNvPr>
          <p:cNvSpPr/>
          <p:nvPr/>
        </p:nvSpPr>
        <p:spPr>
          <a:xfrm>
            <a:off x="1999178" y="3432235"/>
            <a:ext cx="1049115" cy="410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Arrow: Right 89">
            <a:extLst>
              <a:ext uri="{FF2B5EF4-FFF2-40B4-BE49-F238E27FC236}">
                <a16:creationId xmlns:a16="http://schemas.microsoft.com/office/drawing/2014/main" id="{BCE46DA4-8088-7758-8F7E-3D97A91F941E}"/>
              </a:ext>
            </a:extLst>
          </p:cNvPr>
          <p:cNvSpPr/>
          <p:nvPr/>
        </p:nvSpPr>
        <p:spPr>
          <a:xfrm rot="19921048">
            <a:off x="5289357" y="3069459"/>
            <a:ext cx="1049115" cy="410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Arrow: Right 90">
            <a:extLst>
              <a:ext uri="{FF2B5EF4-FFF2-40B4-BE49-F238E27FC236}">
                <a16:creationId xmlns:a16="http://schemas.microsoft.com/office/drawing/2014/main" id="{E5BB155A-54DC-4B1D-21E8-39F8DAB3EB2D}"/>
              </a:ext>
            </a:extLst>
          </p:cNvPr>
          <p:cNvSpPr/>
          <p:nvPr/>
        </p:nvSpPr>
        <p:spPr>
          <a:xfrm rot="2001766">
            <a:off x="5239350" y="3801297"/>
            <a:ext cx="1049115" cy="410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35A0B0A-F5B3-022E-52F7-C1AE4D88C5A4}"/>
              </a:ext>
            </a:extLst>
          </p:cNvPr>
          <p:cNvSpPr txBox="1"/>
          <p:nvPr/>
        </p:nvSpPr>
        <p:spPr>
          <a:xfrm rot="19911078">
            <a:off x="4983277" y="2521575"/>
            <a:ext cx="1299388" cy="646331"/>
          </a:xfrm>
          <a:prstGeom prst="rect">
            <a:avLst/>
          </a:prstGeom>
          <a:noFill/>
        </p:spPr>
        <p:txBody>
          <a:bodyPr wrap="square" rtlCol="0">
            <a:spAutoFit/>
          </a:bodyPr>
          <a:lstStyle/>
          <a:p>
            <a:pPr algn="ctr"/>
            <a:r>
              <a:rPr lang="en-IN" dirty="0"/>
              <a:t>Subsequent trigger</a:t>
            </a:r>
          </a:p>
        </p:txBody>
      </p:sp>
      <p:sp>
        <p:nvSpPr>
          <p:cNvPr id="6" name="TextBox 5">
            <a:extLst>
              <a:ext uri="{FF2B5EF4-FFF2-40B4-BE49-F238E27FC236}">
                <a16:creationId xmlns:a16="http://schemas.microsoft.com/office/drawing/2014/main" id="{EE687F26-5AFB-AB11-A36D-69E5CFDAF316}"/>
              </a:ext>
            </a:extLst>
          </p:cNvPr>
          <p:cNvSpPr txBox="1"/>
          <p:nvPr/>
        </p:nvSpPr>
        <p:spPr>
          <a:xfrm rot="1964046">
            <a:off x="4989315" y="4153913"/>
            <a:ext cx="1392628" cy="369332"/>
          </a:xfrm>
          <a:prstGeom prst="rect">
            <a:avLst/>
          </a:prstGeom>
          <a:noFill/>
        </p:spPr>
        <p:txBody>
          <a:bodyPr wrap="square" rtlCol="0">
            <a:spAutoFit/>
          </a:bodyPr>
          <a:lstStyle/>
          <a:p>
            <a:r>
              <a:rPr lang="en-IN" dirty="0"/>
              <a:t>No trigger</a:t>
            </a:r>
          </a:p>
        </p:txBody>
      </p:sp>
      <p:grpSp>
        <p:nvGrpSpPr>
          <p:cNvPr id="62" name="Group 61">
            <a:extLst>
              <a:ext uri="{FF2B5EF4-FFF2-40B4-BE49-F238E27FC236}">
                <a16:creationId xmlns:a16="http://schemas.microsoft.com/office/drawing/2014/main" id="{3A6A2A57-D748-6396-2928-8896B6460FB5}"/>
              </a:ext>
            </a:extLst>
          </p:cNvPr>
          <p:cNvGrpSpPr/>
          <p:nvPr/>
        </p:nvGrpSpPr>
        <p:grpSpPr>
          <a:xfrm>
            <a:off x="48623" y="2352939"/>
            <a:ext cx="1991652" cy="2596105"/>
            <a:chOff x="58148" y="2352939"/>
            <a:chExt cx="1991652" cy="2596105"/>
          </a:xfrm>
          <a:effectLst>
            <a:outerShdw blurRad="63500" sx="102000" sy="102000" algn="ctr" rotWithShape="0">
              <a:prstClr val="black">
                <a:alpha val="40000"/>
              </a:prstClr>
            </a:outerShdw>
          </a:effectLst>
        </p:grpSpPr>
        <p:grpSp>
          <p:nvGrpSpPr>
            <p:cNvPr id="9" name="Group 8">
              <a:extLst>
                <a:ext uri="{FF2B5EF4-FFF2-40B4-BE49-F238E27FC236}">
                  <a16:creationId xmlns:a16="http://schemas.microsoft.com/office/drawing/2014/main" id="{7C050613-688D-78D1-21B1-E10CC53C86A2}"/>
                </a:ext>
              </a:extLst>
            </p:cNvPr>
            <p:cNvGrpSpPr/>
            <p:nvPr/>
          </p:nvGrpSpPr>
          <p:grpSpPr>
            <a:xfrm>
              <a:off x="756616" y="3072946"/>
              <a:ext cx="619405" cy="535093"/>
              <a:chOff x="557737" y="3161453"/>
              <a:chExt cx="619405" cy="535093"/>
            </a:xfrm>
          </p:grpSpPr>
          <p:sp>
            <p:nvSpPr>
              <p:cNvPr id="7" name="Oval 8">
                <a:extLst>
                  <a:ext uri="{FF2B5EF4-FFF2-40B4-BE49-F238E27FC236}">
                    <a16:creationId xmlns:a16="http://schemas.microsoft.com/office/drawing/2014/main" id="{42FE7A87-577B-86A4-4AAB-9B6097ACEDE9}"/>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8" name="Oval 7">
                <a:extLst>
                  <a:ext uri="{FF2B5EF4-FFF2-40B4-BE49-F238E27FC236}">
                    <a16:creationId xmlns:a16="http://schemas.microsoft.com/office/drawing/2014/main" id="{D4DF9163-EA7C-8E81-E376-C350EC1B3635}"/>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0" name="Group 9">
              <a:extLst>
                <a:ext uri="{FF2B5EF4-FFF2-40B4-BE49-F238E27FC236}">
                  <a16:creationId xmlns:a16="http://schemas.microsoft.com/office/drawing/2014/main" id="{A8491A46-B2F3-45C2-2DB7-10983EB4E057}"/>
                </a:ext>
              </a:extLst>
            </p:cNvPr>
            <p:cNvGrpSpPr/>
            <p:nvPr/>
          </p:nvGrpSpPr>
          <p:grpSpPr>
            <a:xfrm>
              <a:off x="756615" y="3685477"/>
              <a:ext cx="619405" cy="535093"/>
              <a:chOff x="9607807" y="10634655"/>
              <a:chExt cx="619405" cy="535093"/>
            </a:xfrm>
            <a:solidFill>
              <a:schemeClr val="bg2"/>
            </a:solidFill>
          </p:grpSpPr>
          <p:sp>
            <p:nvSpPr>
              <p:cNvPr id="11" name="Oval 8">
                <a:extLst>
                  <a:ext uri="{FF2B5EF4-FFF2-40B4-BE49-F238E27FC236}">
                    <a16:creationId xmlns:a16="http://schemas.microsoft.com/office/drawing/2014/main" id="{D11A89D9-A73A-07B9-798D-B82EF0B28D42}"/>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2" name="Oval 11">
                <a:extLst>
                  <a:ext uri="{FF2B5EF4-FFF2-40B4-BE49-F238E27FC236}">
                    <a16:creationId xmlns:a16="http://schemas.microsoft.com/office/drawing/2014/main" id="{72C3092E-D9EB-2302-0A7D-FB30EF2B9E44}"/>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sp>
          <p:nvSpPr>
            <p:cNvPr id="13" name="TextBox 12">
              <a:extLst>
                <a:ext uri="{FF2B5EF4-FFF2-40B4-BE49-F238E27FC236}">
                  <a16:creationId xmlns:a16="http://schemas.microsoft.com/office/drawing/2014/main" id="{F96312EA-F591-2AD8-E3CB-DF5611A4CDB3}"/>
                </a:ext>
              </a:extLst>
            </p:cNvPr>
            <p:cNvSpPr txBox="1"/>
            <p:nvPr/>
          </p:nvSpPr>
          <p:spPr>
            <a:xfrm>
              <a:off x="58148" y="2352939"/>
              <a:ext cx="1982594" cy="646331"/>
            </a:xfrm>
            <a:prstGeom prst="rect">
              <a:avLst/>
            </a:prstGeom>
            <a:noFill/>
          </p:spPr>
          <p:txBody>
            <a:bodyPr wrap="none" rtlCol="0">
              <a:spAutoFit/>
            </a:bodyPr>
            <a:lstStyle/>
            <a:p>
              <a:pPr algn="ctr"/>
              <a:r>
                <a:rPr lang="en-IN" dirty="0"/>
                <a:t>Basal Pigmentation</a:t>
              </a:r>
            </a:p>
            <a:p>
              <a:pPr algn="ctr"/>
              <a:r>
                <a:rPr lang="en-IN" dirty="0"/>
                <a:t>Basal Proliferation</a:t>
              </a:r>
            </a:p>
          </p:txBody>
        </p:sp>
        <p:sp>
          <p:nvSpPr>
            <p:cNvPr id="14" name="TextBox 13">
              <a:extLst>
                <a:ext uri="{FF2B5EF4-FFF2-40B4-BE49-F238E27FC236}">
                  <a16:creationId xmlns:a16="http://schemas.microsoft.com/office/drawing/2014/main" id="{54108758-1E97-ADAF-37E3-34EE09B987F2}"/>
                </a:ext>
              </a:extLst>
            </p:cNvPr>
            <p:cNvSpPr txBox="1"/>
            <p:nvPr/>
          </p:nvSpPr>
          <p:spPr>
            <a:xfrm>
              <a:off x="128120" y="4302713"/>
              <a:ext cx="1921680" cy="646331"/>
            </a:xfrm>
            <a:prstGeom prst="rect">
              <a:avLst/>
            </a:prstGeom>
            <a:noFill/>
          </p:spPr>
          <p:txBody>
            <a:bodyPr wrap="none" rtlCol="0">
              <a:spAutoFit/>
            </a:bodyPr>
            <a:lstStyle/>
            <a:p>
              <a:pPr algn="ctr"/>
              <a:r>
                <a:rPr lang="en-IN" dirty="0"/>
                <a:t>High Pigmentation</a:t>
              </a:r>
            </a:p>
            <a:p>
              <a:pPr algn="ctr"/>
              <a:r>
                <a:rPr lang="en-IN" dirty="0"/>
                <a:t>Low Proliferation</a:t>
              </a:r>
            </a:p>
          </p:txBody>
        </p:sp>
        <p:sp>
          <p:nvSpPr>
            <p:cNvPr id="22" name="Rectangle 21">
              <a:extLst>
                <a:ext uri="{FF2B5EF4-FFF2-40B4-BE49-F238E27FC236}">
                  <a16:creationId xmlns:a16="http://schemas.microsoft.com/office/drawing/2014/main" id="{C06414BC-8389-E024-67A1-9C76E2122813}"/>
                </a:ext>
              </a:extLst>
            </p:cNvPr>
            <p:cNvSpPr/>
            <p:nvPr/>
          </p:nvSpPr>
          <p:spPr>
            <a:xfrm>
              <a:off x="621859" y="2978854"/>
              <a:ext cx="895770" cy="135580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3" name="Group 62">
            <a:extLst>
              <a:ext uri="{FF2B5EF4-FFF2-40B4-BE49-F238E27FC236}">
                <a16:creationId xmlns:a16="http://schemas.microsoft.com/office/drawing/2014/main" id="{DD880198-574A-15AC-7490-E46440D2E030}"/>
              </a:ext>
            </a:extLst>
          </p:cNvPr>
          <p:cNvGrpSpPr/>
          <p:nvPr/>
        </p:nvGrpSpPr>
        <p:grpSpPr>
          <a:xfrm>
            <a:off x="3094442" y="1644679"/>
            <a:ext cx="1982594" cy="3665489"/>
            <a:chOff x="3161117" y="1644679"/>
            <a:chExt cx="1982594" cy="3665489"/>
          </a:xfrm>
          <a:effectLst>
            <a:outerShdw blurRad="63500" sx="102000" sy="102000" algn="ctr" rotWithShape="0">
              <a:prstClr val="black">
                <a:alpha val="40000"/>
              </a:prstClr>
            </a:outerShdw>
          </a:effectLst>
        </p:grpSpPr>
        <p:grpSp>
          <p:nvGrpSpPr>
            <p:cNvPr id="21" name="Group 20">
              <a:extLst>
                <a:ext uri="{FF2B5EF4-FFF2-40B4-BE49-F238E27FC236}">
                  <a16:creationId xmlns:a16="http://schemas.microsoft.com/office/drawing/2014/main" id="{D035F08C-6D27-6B38-EBBF-7FBDCA588918}"/>
                </a:ext>
              </a:extLst>
            </p:cNvPr>
            <p:cNvGrpSpPr/>
            <p:nvPr/>
          </p:nvGrpSpPr>
          <p:grpSpPr>
            <a:xfrm>
              <a:off x="3529899" y="3576773"/>
              <a:ext cx="1122674" cy="1007098"/>
              <a:chOff x="3529899" y="3395798"/>
              <a:chExt cx="1122674" cy="1007098"/>
            </a:xfrm>
          </p:grpSpPr>
          <p:grpSp>
            <p:nvGrpSpPr>
              <p:cNvPr id="48" name="Group 47">
                <a:extLst>
                  <a:ext uri="{FF2B5EF4-FFF2-40B4-BE49-F238E27FC236}">
                    <a16:creationId xmlns:a16="http://schemas.microsoft.com/office/drawing/2014/main" id="{291E0B7E-39A7-3923-C0B0-23D1E0AD2D07}"/>
                  </a:ext>
                </a:extLst>
              </p:cNvPr>
              <p:cNvGrpSpPr/>
              <p:nvPr/>
            </p:nvGrpSpPr>
            <p:grpSpPr>
              <a:xfrm>
                <a:off x="3683109" y="3395798"/>
                <a:ext cx="619405" cy="535093"/>
                <a:chOff x="9607807" y="10634655"/>
                <a:chExt cx="619405" cy="535093"/>
              </a:xfrm>
              <a:solidFill>
                <a:schemeClr val="bg2"/>
              </a:solidFill>
            </p:grpSpPr>
            <p:sp>
              <p:nvSpPr>
                <p:cNvPr id="49" name="Oval 8">
                  <a:extLst>
                    <a:ext uri="{FF2B5EF4-FFF2-40B4-BE49-F238E27FC236}">
                      <a16:creationId xmlns:a16="http://schemas.microsoft.com/office/drawing/2014/main" id="{56FE6948-97E9-9801-B156-B24D80CF2309}"/>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50" name="Oval 49">
                  <a:extLst>
                    <a:ext uri="{FF2B5EF4-FFF2-40B4-BE49-F238E27FC236}">
                      <a16:creationId xmlns:a16="http://schemas.microsoft.com/office/drawing/2014/main" id="{A434E8B2-206E-0DED-7ED6-2CC36734426B}"/>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51" name="Group 50">
                <a:extLst>
                  <a:ext uri="{FF2B5EF4-FFF2-40B4-BE49-F238E27FC236}">
                    <a16:creationId xmlns:a16="http://schemas.microsoft.com/office/drawing/2014/main" id="{523F2835-1404-672F-C5E0-E5E89A1EA8DA}"/>
                  </a:ext>
                </a:extLst>
              </p:cNvPr>
              <p:cNvGrpSpPr/>
              <p:nvPr/>
            </p:nvGrpSpPr>
            <p:grpSpPr>
              <a:xfrm>
                <a:off x="4033168" y="3555761"/>
                <a:ext cx="619405" cy="535093"/>
                <a:chOff x="9607807" y="10634655"/>
                <a:chExt cx="619405" cy="535093"/>
              </a:xfrm>
              <a:solidFill>
                <a:schemeClr val="bg2"/>
              </a:solidFill>
            </p:grpSpPr>
            <p:sp>
              <p:nvSpPr>
                <p:cNvPr id="52" name="Oval 8">
                  <a:extLst>
                    <a:ext uri="{FF2B5EF4-FFF2-40B4-BE49-F238E27FC236}">
                      <a16:creationId xmlns:a16="http://schemas.microsoft.com/office/drawing/2014/main" id="{928B978D-C0F7-9D4D-C6BB-77E7DAC897AD}"/>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53" name="Oval 52">
                  <a:extLst>
                    <a:ext uri="{FF2B5EF4-FFF2-40B4-BE49-F238E27FC236}">
                      <a16:creationId xmlns:a16="http://schemas.microsoft.com/office/drawing/2014/main" id="{66CC1DAB-657B-C363-38B0-C4E8126FC090}"/>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54" name="Group 53">
                <a:extLst>
                  <a:ext uri="{FF2B5EF4-FFF2-40B4-BE49-F238E27FC236}">
                    <a16:creationId xmlns:a16="http://schemas.microsoft.com/office/drawing/2014/main" id="{D7BF3213-15D9-CAB7-56F7-8E27E9CE66C4}"/>
                  </a:ext>
                </a:extLst>
              </p:cNvPr>
              <p:cNvGrpSpPr/>
              <p:nvPr/>
            </p:nvGrpSpPr>
            <p:grpSpPr>
              <a:xfrm>
                <a:off x="3992811" y="3867803"/>
                <a:ext cx="619405" cy="535093"/>
                <a:chOff x="9607807" y="10634655"/>
                <a:chExt cx="619405" cy="535093"/>
              </a:xfrm>
              <a:solidFill>
                <a:schemeClr val="bg2"/>
              </a:solidFill>
            </p:grpSpPr>
            <p:sp>
              <p:nvSpPr>
                <p:cNvPr id="55" name="Oval 8">
                  <a:extLst>
                    <a:ext uri="{FF2B5EF4-FFF2-40B4-BE49-F238E27FC236}">
                      <a16:creationId xmlns:a16="http://schemas.microsoft.com/office/drawing/2014/main" id="{51DB5AC4-8722-36F7-BDA3-DC20902FC6DA}"/>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56" name="Oval 55">
                  <a:extLst>
                    <a:ext uri="{FF2B5EF4-FFF2-40B4-BE49-F238E27FC236}">
                      <a16:creationId xmlns:a16="http://schemas.microsoft.com/office/drawing/2014/main" id="{6E95C48D-F597-2732-E077-F64EA2A47AF4}"/>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57" name="Group 56">
                <a:extLst>
                  <a:ext uri="{FF2B5EF4-FFF2-40B4-BE49-F238E27FC236}">
                    <a16:creationId xmlns:a16="http://schemas.microsoft.com/office/drawing/2014/main" id="{BBF7CD74-2F08-795A-26A2-CFFC9A7C9EF0}"/>
                  </a:ext>
                </a:extLst>
              </p:cNvPr>
              <p:cNvGrpSpPr/>
              <p:nvPr/>
            </p:nvGrpSpPr>
            <p:grpSpPr>
              <a:xfrm>
                <a:off x="3529899" y="3741838"/>
                <a:ext cx="619405" cy="535093"/>
                <a:chOff x="9607807" y="10634655"/>
                <a:chExt cx="619405" cy="535093"/>
              </a:xfrm>
              <a:solidFill>
                <a:schemeClr val="bg2"/>
              </a:solidFill>
            </p:grpSpPr>
            <p:sp>
              <p:nvSpPr>
                <p:cNvPr id="58" name="Oval 8">
                  <a:extLst>
                    <a:ext uri="{FF2B5EF4-FFF2-40B4-BE49-F238E27FC236}">
                      <a16:creationId xmlns:a16="http://schemas.microsoft.com/office/drawing/2014/main" id="{C45C2171-EF42-DFB5-6F5D-716FDAEFCC60}"/>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59" name="Oval 58">
                  <a:extLst>
                    <a:ext uri="{FF2B5EF4-FFF2-40B4-BE49-F238E27FC236}">
                      <a16:creationId xmlns:a16="http://schemas.microsoft.com/office/drawing/2014/main" id="{369261D8-A7F4-E22F-1419-FED459CD6968}"/>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grpSp>
          <p:nvGrpSpPr>
            <p:cNvPr id="19" name="Group 18">
              <a:extLst>
                <a:ext uri="{FF2B5EF4-FFF2-40B4-BE49-F238E27FC236}">
                  <a16:creationId xmlns:a16="http://schemas.microsoft.com/office/drawing/2014/main" id="{F9A5C86D-1A9E-D05A-B82B-9F3865892CD3}"/>
                </a:ext>
              </a:extLst>
            </p:cNvPr>
            <p:cNvGrpSpPr/>
            <p:nvPr/>
          </p:nvGrpSpPr>
          <p:grpSpPr>
            <a:xfrm>
              <a:off x="3264591" y="2340683"/>
              <a:ext cx="1700400" cy="1266160"/>
              <a:chOff x="3264591" y="2159708"/>
              <a:chExt cx="1700400" cy="1266160"/>
            </a:xfrm>
          </p:grpSpPr>
          <p:grpSp>
            <p:nvGrpSpPr>
              <p:cNvPr id="16" name="Group 15">
                <a:extLst>
                  <a:ext uri="{FF2B5EF4-FFF2-40B4-BE49-F238E27FC236}">
                    <a16:creationId xmlns:a16="http://schemas.microsoft.com/office/drawing/2014/main" id="{0B146671-5132-7399-D854-41F02AF62953}"/>
                  </a:ext>
                </a:extLst>
              </p:cNvPr>
              <p:cNvGrpSpPr/>
              <p:nvPr/>
            </p:nvGrpSpPr>
            <p:grpSpPr>
              <a:xfrm>
                <a:off x="3578684" y="2607365"/>
                <a:ext cx="619405" cy="535093"/>
                <a:chOff x="557737" y="3161453"/>
                <a:chExt cx="619405" cy="535093"/>
              </a:xfrm>
            </p:grpSpPr>
            <p:sp>
              <p:nvSpPr>
                <p:cNvPr id="17" name="Oval 8">
                  <a:extLst>
                    <a:ext uri="{FF2B5EF4-FFF2-40B4-BE49-F238E27FC236}">
                      <a16:creationId xmlns:a16="http://schemas.microsoft.com/office/drawing/2014/main" id="{4E19B17B-2849-22AF-3783-43FF82060245}"/>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8" name="Oval 17">
                  <a:extLst>
                    <a:ext uri="{FF2B5EF4-FFF2-40B4-BE49-F238E27FC236}">
                      <a16:creationId xmlns:a16="http://schemas.microsoft.com/office/drawing/2014/main" id="{FA374558-EFEF-C4CD-8677-BF471B97E9EC}"/>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38" name="Group 37">
                <a:extLst>
                  <a:ext uri="{FF2B5EF4-FFF2-40B4-BE49-F238E27FC236}">
                    <a16:creationId xmlns:a16="http://schemas.microsoft.com/office/drawing/2014/main" id="{2BA7466F-B07C-536B-DE6E-024643D22776}"/>
                  </a:ext>
                </a:extLst>
              </p:cNvPr>
              <p:cNvGrpSpPr/>
              <p:nvPr/>
            </p:nvGrpSpPr>
            <p:grpSpPr>
              <a:xfrm>
                <a:off x="4035884" y="2336514"/>
                <a:ext cx="619405" cy="535093"/>
                <a:chOff x="557737" y="3161453"/>
                <a:chExt cx="619405" cy="535093"/>
              </a:xfrm>
            </p:grpSpPr>
            <p:sp>
              <p:nvSpPr>
                <p:cNvPr id="39" name="Oval 8">
                  <a:extLst>
                    <a:ext uri="{FF2B5EF4-FFF2-40B4-BE49-F238E27FC236}">
                      <a16:creationId xmlns:a16="http://schemas.microsoft.com/office/drawing/2014/main" id="{010137B9-7F83-0985-4A92-4830E8D120C2}"/>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40" name="Oval 39">
                  <a:extLst>
                    <a:ext uri="{FF2B5EF4-FFF2-40B4-BE49-F238E27FC236}">
                      <a16:creationId xmlns:a16="http://schemas.microsoft.com/office/drawing/2014/main" id="{0C526F8C-9749-019E-F549-167022F285AF}"/>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41" name="Group 40">
                <a:extLst>
                  <a:ext uri="{FF2B5EF4-FFF2-40B4-BE49-F238E27FC236}">
                    <a16:creationId xmlns:a16="http://schemas.microsoft.com/office/drawing/2014/main" id="{C37BB8E7-6638-CB0F-2C9D-4652B708DED7}"/>
                  </a:ext>
                </a:extLst>
              </p:cNvPr>
              <p:cNvGrpSpPr/>
              <p:nvPr/>
            </p:nvGrpSpPr>
            <p:grpSpPr>
              <a:xfrm>
                <a:off x="4200804" y="2773036"/>
                <a:ext cx="619405" cy="535093"/>
                <a:chOff x="557737" y="3161453"/>
                <a:chExt cx="619405" cy="535093"/>
              </a:xfrm>
            </p:grpSpPr>
            <p:sp>
              <p:nvSpPr>
                <p:cNvPr id="42" name="Oval 8">
                  <a:extLst>
                    <a:ext uri="{FF2B5EF4-FFF2-40B4-BE49-F238E27FC236}">
                      <a16:creationId xmlns:a16="http://schemas.microsoft.com/office/drawing/2014/main" id="{7E14B31F-456D-085B-3A06-802535B1CD34}"/>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43" name="Oval 42">
                  <a:extLst>
                    <a:ext uri="{FF2B5EF4-FFF2-40B4-BE49-F238E27FC236}">
                      <a16:creationId xmlns:a16="http://schemas.microsoft.com/office/drawing/2014/main" id="{A8D05DC3-3E13-B8E8-9710-FB32A663345E}"/>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44" name="Group 43">
                <a:extLst>
                  <a:ext uri="{FF2B5EF4-FFF2-40B4-BE49-F238E27FC236}">
                    <a16:creationId xmlns:a16="http://schemas.microsoft.com/office/drawing/2014/main" id="{484215AF-8947-E445-F6C0-20C579968B17}"/>
                  </a:ext>
                </a:extLst>
              </p:cNvPr>
              <p:cNvGrpSpPr/>
              <p:nvPr/>
            </p:nvGrpSpPr>
            <p:grpSpPr>
              <a:xfrm>
                <a:off x="3807284" y="2890775"/>
                <a:ext cx="619405" cy="535093"/>
                <a:chOff x="557737" y="3161453"/>
                <a:chExt cx="619405" cy="535093"/>
              </a:xfrm>
            </p:grpSpPr>
            <p:sp>
              <p:nvSpPr>
                <p:cNvPr id="46" name="Oval 8">
                  <a:extLst>
                    <a:ext uri="{FF2B5EF4-FFF2-40B4-BE49-F238E27FC236}">
                      <a16:creationId xmlns:a16="http://schemas.microsoft.com/office/drawing/2014/main" id="{5874FDFA-F559-B039-19A8-F7970183912F}"/>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47" name="Oval 46">
                  <a:extLst>
                    <a:ext uri="{FF2B5EF4-FFF2-40B4-BE49-F238E27FC236}">
                      <a16:creationId xmlns:a16="http://schemas.microsoft.com/office/drawing/2014/main" id="{5620AA14-60F3-A743-D39E-B51B547E729F}"/>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66" name="Group 65">
                <a:extLst>
                  <a:ext uri="{FF2B5EF4-FFF2-40B4-BE49-F238E27FC236}">
                    <a16:creationId xmlns:a16="http://schemas.microsoft.com/office/drawing/2014/main" id="{D02E9F55-5929-40AE-93A6-6E92533A7BA3}"/>
                  </a:ext>
                </a:extLst>
              </p:cNvPr>
              <p:cNvGrpSpPr/>
              <p:nvPr/>
            </p:nvGrpSpPr>
            <p:grpSpPr>
              <a:xfrm>
                <a:off x="3653399" y="2159708"/>
                <a:ext cx="619405" cy="535093"/>
                <a:chOff x="557737" y="3161453"/>
                <a:chExt cx="619405" cy="535093"/>
              </a:xfrm>
            </p:grpSpPr>
            <p:sp>
              <p:nvSpPr>
                <p:cNvPr id="67" name="Oval 8">
                  <a:extLst>
                    <a:ext uri="{FF2B5EF4-FFF2-40B4-BE49-F238E27FC236}">
                      <a16:creationId xmlns:a16="http://schemas.microsoft.com/office/drawing/2014/main" id="{B13C70FF-CEB0-55DE-463C-383C76A928E7}"/>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68" name="Oval 67">
                  <a:extLst>
                    <a:ext uri="{FF2B5EF4-FFF2-40B4-BE49-F238E27FC236}">
                      <a16:creationId xmlns:a16="http://schemas.microsoft.com/office/drawing/2014/main" id="{66A9CC19-BF88-4996-900B-1BFCDF26F61E}"/>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75" name="Group 74">
                <a:extLst>
                  <a:ext uri="{FF2B5EF4-FFF2-40B4-BE49-F238E27FC236}">
                    <a16:creationId xmlns:a16="http://schemas.microsoft.com/office/drawing/2014/main" id="{389AD5C5-5F36-95E0-CBCF-261E2DCF44DF}"/>
                  </a:ext>
                </a:extLst>
              </p:cNvPr>
              <p:cNvGrpSpPr/>
              <p:nvPr/>
            </p:nvGrpSpPr>
            <p:grpSpPr>
              <a:xfrm>
                <a:off x="4345586" y="2463265"/>
                <a:ext cx="619405" cy="535093"/>
                <a:chOff x="557737" y="3161453"/>
                <a:chExt cx="619405" cy="535093"/>
              </a:xfrm>
            </p:grpSpPr>
            <p:sp>
              <p:nvSpPr>
                <p:cNvPr id="76" name="Oval 8">
                  <a:extLst>
                    <a:ext uri="{FF2B5EF4-FFF2-40B4-BE49-F238E27FC236}">
                      <a16:creationId xmlns:a16="http://schemas.microsoft.com/office/drawing/2014/main" id="{D0335B73-5CF8-CA1E-4FFA-53BEA6A29F1D}"/>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77" name="Oval 76">
                  <a:extLst>
                    <a:ext uri="{FF2B5EF4-FFF2-40B4-BE49-F238E27FC236}">
                      <a16:creationId xmlns:a16="http://schemas.microsoft.com/office/drawing/2014/main" id="{4D6FBE04-5B67-86AD-9144-47179E6E2D0D}"/>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84" name="Group 83">
                <a:extLst>
                  <a:ext uri="{FF2B5EF4-FFF2-40B4-BE49-F238E27FC236}">
                    <a16:creationId xmlns:a16="http://schemas.microsoft.com/office/drawing/2014/main" id="{B26AA329-6209-B50A-105D-BA2EE65E02CC}"/>
                  </a:ext>
                </a:extLst>
              </p:cNvPr>
              <p:cNvGrpSpPr/>
              <p:nvPr/>
            </p:nvGrpSpPr>
            <p:grpSpPr>
              <a:xfrm>
                <a:off x="3264591" y="2442784"/>
                <a:ext cx="619405" cy="535093"/>
                <a:chOff x="557737" y="3161453"/>
                <a:chExt cx="619405" cy="535093"/>
              </a:xfrm>
            </p:grpSpPr>
            <p:sp>
              <p:nvSpPr>
                <p:cNvPr id="85" name="Oval 8">
                  <a:extLst>
                    <a:ext uri="{FF2B5EF4-FFF2-40B4-BE49-F238E27FC236}">
                      <a16:creationId xmlns:a16="http://schemas.microsoft.com/office/drawing/2014/main" id="{9FA8C88B-CCA6-8BAE-6395-12695858D485}"/>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86" name="Oval 85">
                  <a:extLst>
                    <a:ext uri="{FF2B5EF4-FFF2-40B4-BE49-F238E27FC236}">
                      <a16:creationId xmlns:a16="http://schemas.microsoft.com/office/drawing/2014/main" id="{B86D54A2-0C52-F266-D9B8-A2F4FBB3DDB1}"/>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87" name="Group 86">
                <a:extLst>
                  <a:ext uri="{FF2B5EF4-FFF2-40B4-BE49-F238E27FC236}">
                    <a16:creationId xmlns:a16="http://schemas.microsoft.com/office/drawing/2014/main" id="{EA0BBEC7-BE91-892D-D1B5-DD5CD31EFCB2}"/>
                  </a:ext>
                </a:extLst>
              </p:cNvPr>
              <p:cNvGrpSpPr/>
              <p:nvPr/>
            </p:nvGrpSpPr>
            <p:grpSpPr>
              <a:xfrm>
                <a:off x="3389617" y="2880878"/>
                <a:ext cx="619405" cy="535093"/>
                <a:chOff x="557737" y="3161453"/>
                <a:chExt cx="619405" cy="535093"/>
              </a:xfrm>
            </p:grpSpPr>
            <p:sp>
              <p:nvSpPr>
                <p:cNvPr id="88" name="Oval 8">
                  <a:extLst>
                    <a:ext uri="{FF2B5EF4-FFF2-40B4-BE49-F238E27FC236}">
                      <a16:creationId xmlns:a16="http://schemas.microsoft.com/office/drawing/2014/main" id="{CCD877C1-250D-60B1-6DD9-90C28EB24444}"/>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89" name="Oval 88">
                  <a:extLst>
                    <a:ext uri="{FF2B5EF4-FFF2-40B4-BE49-F238E27FC236}">
                      <a16:creationId xmlns:a16="http://schemas.microsoft.com/office/drawing/2014/main" id="{F6D2DA00-BDCA-F039-451F-9DFE71F5BCAD}"/>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sp>
          <p:nvSpPr>
            <p:cNvPr id="297" name="TextBox 296">
              <a:extLst>
                <a:ext uri="{FF2B5EF4-FFF2-40B4-BE49-F238E27FC236}">
                  <a16:creationId xmlns:a16="http://schemas.microsoft.com/office/drawing/2014/main" id="{898D5B11-3425-5ED5-5551-1194705169CA}"/>
                </a:ext>
              </a:extLst>
            </p:cNvPr>
            <p:cNvSpPr txBox="1"/>
            <p:nvPr/>
          </p:nvSpPr>
          <p:spPr>
            <a:xfrm>
              <a:off x="3161117" y="4663837"/>
              <a:ext cx="1982594" cy="646331"/>
            </a:xfrm>
            <a:prstGeom prst="rect">
              <a:avLst/>
            </a:prstGeom>
            <a:noFill/>
          </p:spPr>
          <p:txBody>
            <a:bodyPr wrap="none" rtlCol="0">
              <a:spAutoFit/>
            </a:bodyPr>
            <a:lstStyle/>
            <a:p>
              <a:pPr algn="ctr"/>
              <a:r>
                <a:rPr lang="en-IN" dirty="0"/>
                <a:t>Basal Pigmentation</a:t>
              </a:r>
            </a:p>
            <a:p>
              <a:pPr algn="ctr"/>
              <a:r>
                <a:rPr lang="en-IN" dirty="0"/>
                <a:t>Basal Proliferation</a:t>
              </a:r>
            </a:p>
          </p:txBody>
        </p:sp>
        <p:sp>
          <p:nvSpPr>
            <p:cNvPr id="298" name="TextBox 297">
              <a:extLst>
                <a:ext uri="{FF2B5EF4-FFF2-40B4-BE49-F238E27FC236}">
                  <a16:creationId xmlns:a16="http://schemas.microsoft.com/office/drawing/2014/main" id="{73837011-12B7-0615-0116-EE7730DB0C50}"/>
                </a:ext>
              </a:extLst>
            </p:cNvPr>
            <p:cNvSpPr txBox="1"/>
            <p:nvPr/>
          </p:nvSpPr>
          <p:spPr>
            <a:xfrm>
              <a:off x="3208606" y="1644679"/>
              <a:ext cx="1877502" cy="646331"/>
            </a:xfrm>
            <a:prstGeom prst="rect">
              <a:avLst/>
            </a:prstGeom>
            <a:noFill/>
          </p:spPr>
          <p:txBody>
            <a:bodyPr wrap="none" rtlCol="0">
              <a:spAutoFit/>
            </a:bodyPr>
            <a:lstStyle/>
            <a:p>
              <a:pPr algn="ctr"/>
              <a:r>
                <a:rPr lang="en-IN" dirty="0"/>
                <a:t>Low Pigmentation</a:t>
              </a:r>
            </a:p>
            <a:p>
              <a:pPr algn="ctr"/>
              <a:r>
                <a:rPr lang="en-IN" dirty="0"/>
                <a:t>High Proliferation</a:t>
              </a:r>
            </a:p>
          </p:txBody>
        </p:sp>
        <p:sp>
          <p:nvSpPr>
            <p:cNvPr id="23" name="Rectangle 22">
              <a:extLst>
                <a:ext uri="{FF2B5EF4-FFF2-40B4-BE49-F238E27FC236}">
                  <a16:creationId xmlns:a16="http://schemas.microsoft.com/office/drawing/2014/main" id="{74A85F40-2EE0-4A1E-4B4A-0A6FF69B0813}"/>
                </a:ext>
              </a:extLst>
            </p:cNvPr>
            <p:cNvSpPr/>
            <p:nvPr/>
          </p:nvSpPr>
          <p:spPr>
            <a:xfrm>
              <a:off x="3218492" y="2276615"/>
              <a:ext cx="1789517" cy="235467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0" name="Group 59">
            <a:extLst>
              <a:ext uri="{FF2B5EF4-FFF2-40B4-BE49-F238E27FC236}">
                <a16:creationId xmlns:a16="http://schemas.microsoft.com/office/drawing/2014/main" id="{2611EE7C-3AD6-77A5-E8A0-53C0F93EA13F}"/>
              </a:ext>
            </a:extLst>
          </p:cNvPr>
          <p:cNvGrpSpPr/>
          <p:nvPr/>
        </p:nvGrpSpPr>
        <p:grpSpPr>
          <a:xfrm>
            <a:off x="6415855" y="632818"/>
            <a:ext cx="2297149" cy="2931275"/>
            <a:chOff x="6339655" y="632818"/>
            <a:chExt cx="2297149" cy="2931275"/>
          </a:xfrm>
          <a:effectLst>
            <a:outerShdw blurRad="63500" sx="102000" sy="102000" algn="ctr" rotWithShape="0">
              <a:prstClr val="black">
                <a:alpha val="40000"/>
              </a:prstClr>
            </a:outerShdw>
          </a:effectLst>
        </p:grpSpPr>
        <p:grpSp>
          <p:nvGrpSpPr>
            <p:cNvPr id="301" name="Group 300">
              <a:extLst>
                <a:ext uri="{FF2B5EF4-FFF2-40B4-BE49-F238E27FC236}">
                  <a16:creationId xmlns:a16="http://schemas.microsoft.com/office/drawing/2014/main" id="{738C6B8A-A2DA-F804-6382-154FC5F74215}"/>
                </a:ext>
              </a:extLst>
            </p:cNvPr>
            <p:cNvGrpSpPr/>
            <p:nvPr/>
          </p:nvGrpSpPr>
          <p:grpSpPr>
            <a:xfrm>
              <a:off x="6339655" y="1224064"/>
              <a:ext cx="2227145" cy="2213117"/>
              <a:chOff x="5901505" y="1043089"/>
              <a:chExt cx="2227145" cy="2213117"/>
            </a:xfrm>
          </p:grpSpPr>
          <p:grpSp>
            <p:nvGrpSpPr>
              <p:cNvPr id="92" name="Group 91">
                <a:extLst>
                  <a:ext uri="{FF2B5EF4-FFF2-40B4-BE49-F238E27FC236}">
                    <a16:creationId xmlns:a16="http://schemas.microsoft.com/office/drawing/2014/main" id="{021FDBFB-27A4-579C-FD38-98EB3A9810C3}"/>
                  </a:ext>
                </a:extLst>
              </p:cNvPr>
              <p:cNvGrpSpPr/>
              <p:nvPr/>
            </p:nvGrpSpPr>
            <p:grpSpPr>
              <a:xfrm>
                <a:off x="6580181" y="1951979"/>
                <a:ext cx="619405" cy="535093"/>
                <a:chOff x="557737" y="3161453"/>
                <a:chExt cx="619405" cy="535093"/>
              </a:xfrm>
            </p:grpSpPr>
            <p:sp>
              <p:nvSpPr>
                <p:cNvPr id="93" name="Oval 8">
                  <a:extLst>
                    <a:ext uri="{FF2B5EF4-FFF2-40B4-BE49-F238E27FC236}">
                      <a16:creationId xmlns:a16="http://schemas.microsoft.com/office/drawing/2014/main" id="{DF612832-11C1-0494-05E0-9D037E56651D}"/>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94" name="Oval 93">
                  <a:extLst>
                    <a:ext uri="{FF2B5EF4-FFF2-40B4-BE49-F238E27FC236}">
                      <a16:creationId xmlns:a16="http://schemas.microsoft.com/office/drawing/2014/main" id="{9CF759EC-4412-6E26-76FA-14E2BB04EED1}"/>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95" name="Group 94">
                <a:extLst>
                  <a:ext uri="{FF2B5EF4-FFF2-40B4-BE49-F238E27FC236}">
                    <a16:creationId xmlns:a16="http://schemas.microsoft.com/office/drawing/2014/main" id="{7CFED23D-C440-5B6B-9F4D-1324EF8A8592}"/>
                  </a:ext>
                </a:extLst>
              </p:cNvPr>
              <p:cNvGrpSpPr/>
              <p:nvPr/>
            </p:nvGrpSpPr>
            <p:grpSpPr>
              <a:xfrm>
                <a:off x="7037381" y="1681128"/>
                <a:ext cx="619405" cy="535093"/>
                <a:chOff x="557737" y="3161453"/>
                <a:chExt cx="619405" cy="535093"/>
              </a:xfrm>
            </p:grpSpPr>
            <p:sp>
              <p:nvSpPr>
                <p:cNvPr id="96" name="Oval 8">
                  <a:extLst>
                    <a:ext uri="{FF2B5EF4-FFF2-40B4-BE49-F238E27FC236}">
                      <a16:creationId xmlns:a16="http://schemas.microsoft.com/office/drawing/2014/main" id="{1577073C-33D3-57E7-D77A-9DC488F4AB11}"/>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97" name="Oval 96">
                  <a:extLst>
                    <a:ext uri="{FF2B5EF4-FFF2-40B4-BE49-F238E27FC236}">
                      <a16:creationId xmlns:a16="http://schemas.microsoft.com/office/drawing/2014/main" id="{CCD96E69-7926-F21D-51B9-3A2E9F4F7494}"/>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98" name="Group 97">
                <a:extLst>
                  <a:ext uri="{FF2B5EF4-FFF2-40B4-BE49-F238E27FC236}">
                    <a16:creationId xmlns:a16="http://schemas.microsoft.com/office/drawing/2014/main" id="{C8618C4E-C484-1DAD-9824-801AB81A2A43}"/>
                  </a:ext>
                </a:extLst>
              </p:cNvPr>
              <p:cNvGrpSpPr/>
              <p:nvPr/>
            </p:nvGrpSpPr>
            <p:grpSpPr>
              <a:xfrm>
                <a:off x="7202301" y="2117650"/>
                <a:ext cx="619405" cy="535093"/>
                <a:chOff x="557737" y="3161453"/>
                <a:chExt cx="619405" cy="535093"/>
              </a:xfrm>
            </p:grpSpPr>
            <p:sp>
              <p:nvSpPr>
                <p:cNvPr id="99" name="Oval 8">
                  <a:extLst>
                    <a:ext uri="{FF2B5EF4-FFF2-40B4-BE49-F238E27FC236}">
                      <a16:creationId xmlns:a16="http://schemas.microsoft.com/office/drawing/2014/main" id="{B9B06E15-1A48-5788-91A5-838E2C9B9692}"/>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00" name="Oval 99">
                  <a:extLst>
                    <a:ext uri="{FF2B5EF4-FFF2-40B4-BE49-F238E27FC236}">
                      <a16:creationId xmlns:a16="http://schemas.microsoft.com/office/drawing/2014/main" id="{69770F86-C5D7-FCF7-67A1-2F2B0D82B647}"/>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01" name="Group 100">
                <a:extLst>
                  <a:ext uri="{FF2B5EF4-FFF2-40B4-BE49-F238E27FC236}">
                    <a16:creationId xmlns:a16="http://schemas.microsoft.com/office/drawing/2014/main" id="{6106A148-02AC-41FA-7918-C1A6747021E6}"/>
                  </a:ext>
                </a:extLst>
              </p:cNvPr>
              <p:cNvGrpSpPr/>
              <p:nvPr/>
            </p:nvGrpSpPr>
            <p:grpSpPr>
              <a:xfrm>
                <a:off x="6808781" y="2235389"/>
                <a:ext cx="619405" cy="535093"/>
                <a:chOff x="557737" y="3161453"/>
                <a:chExt cx="619405" cy="535093"/>
              </a:xfrm>
            </p:grpSpPr>
            <p:sp>
              <p:nvSpPr>
                <p:cNvPr id="102" name="Oval 8">
                  <a:extLst>
                    <a:ext uri="{FF2B5EF4-FFF2-40B4-BE49-F238E27FC236}">
                      <a16:creationId xmlns:a16="http://schemas.microsoft.com/office/drawing/2014/main" id="{2E18C3B9-3EA1-6BA9-4903-91A252A699A5}"/>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03" name="Oval 102">
                  <a:extLst>
                    <a:ext uri="{FF2B5EF4-FFF2-40B4-BE49-F238E27FC236}">
                      <a16:creationId xmlns:a16="http://schemas.microsoft.com/office/drawing/2014/main" id="{43BCCC51-5843-9E22-CE07-AF2817FD0AD6}"/>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04" name="Group 103">
                <a:extLst>
                  <a:ext uri="{FF2B5EF4-FFF2-40B4-BE49-F238E27FC236}">
                    <a16:creationId xmlns:a16="http://schemas.microsoft.com/office/drawing/2014/main" id="{6837DD0F-2C2A-6A9A-05D3-DE33AB75A356}"/>
                  </a:ext>
                </a:extLst>
              </p:cNvPr>
              <p:cNvGrpSpPr/>
              <p:nvPr/>
            </p:nvGrpSpPr>
            <p:grpSpPr>
              <a:xfrm>
                <a:off x="6654896" y="1504322"/>
                <a:ext cx="619405" cy="535093"/>
                <a:chOff x="557737" y="3161453"/>
                <a:chExt cx="619405" cy="535093"/>
              </a:xfrm>
            </p:grpSpPr>
            <p:sp>
              <p:nvSpPr>
                <p:cNvPr id="105" name="Oval 8">
                  <a:extLst>
                    <a:ext uri="{FF2B5EF4-FFF2-40B4-BE49-F238E27FC236}">
                      <a16:creationId xmlns:a16="http://schemas.microsoft.com/office/drawing/2014/main" id="{5B6902C4-6FA9-054F-88F3-627345F8CB78}"/>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06" name="Oval 105">
                  <a:extLst>
                    <a:ext uri="{FF2B5EF4-FFF2-40B4-BE49-F238E27FC236}">
                      <a16:creationId xmlns:a16="http://schemas.microsoft.com/office/drawing/2014/main" id="{AE076AA3-7694-2309-05B2-D5B16B0BB895}"/>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07" name="Group 106">
                <a:extLst>
                  <a:ext uri="{FF2B5EF4-FFF2-40B4-BE49-F238E27FC236}">
                    <a16:creationId xmlns:a16="http://schemas.microsoft.com/office/drawing/2014/main" id="{F5133154-9B9D-18BC-B37F-848F32AF0BE0}"/>
                  </a:ext>
                </a:extLst>
              </p:cNvPr>
              <p:cNvGrpSpPr/>
              <p:nvPr/>
            </p:nvGrpSpPr>
            <p:grpSpPr>
              <a:xfrm>
                <a:off x="7347083" y="1807879"/>
                <a:ext cx="619405" cy="535093"/>
                <a:chOff x="557737" y="3161453"/>
                <a:chExt cx="619405" cy="535093"/>
              </a:xfrm>
            </p:grpSpPr>
            <p:sp>
              <p:nvSpPr>
                <p:cNvPr id="108" name="Oval 8">
                  <a:extLst>
                    <a:ext uri="{FF2B5EF4-FFF2-40B4-BE49-F238E27FC236}">
                      <a16:creationId xmlns:a16="http://schemas.microsoft.com/office/drawing/2014/main" id="{89155594-D4F7-EDFC-EAF0-96A87D239A99}"/>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09" name="Oval 108">
                  <a:extLst>
                    <a:ext uri="{FF2B5EF4-FFF2-40B4-BE49-F238E27FC236}">
                      <a16:creationId xmlns:a16="http://schemas.microsoft.com/office/drawing/2014/main" id="{BFA02C2B-64CA-8AF7-D01D-BFFAEB79B914}"/>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10" name="Group 109">
                <a:extLst>
                  <a:ext uri="{FF2B5EF4-FFF2-40B4-BE49-F238E27FC236}">
                    <a16:creationId xmlns:a16="http://schemas.microsoft.com/office/drawing/2014/main" id="{0C81D978-755E-1715-2A64-E81B45D5B655}"/>
                  </a:ext>
                </a:extLst>
              </p:cNvPr>
              <p:cNvGrpSpPr/>
              <p:nvPr/>
            </p:nvGrpSpPr>
            <p:grpSpPr>
              <a:xfrm>
                <a:off x="6266088" y="1787398"/>
                <a:ext cx="619405" cy="535093"/>
                <a:chOff x="557737" y="3161453"/>
                <a:chExt cx="619405" cy="535093"/>
              </a:xfrm>
            </p:grpSpPr>
            <p:sp>
              <p:nvSpPr>
                <p:cNvPr id="111" name="Oval 8">
                  <a:extLst>
                    <a:ext uri="{FF2B5EF4-FFF2-40B4-BE49-F238E27FC236}">
                      <a16:creationId xmlns:a16="http://schemas.microsoft.com/office/drawing/2014/main" id="{4FD3F396-ED4E-DF93-735B-DAF3FBAD2901}"/>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12" name="Oval 111">
                  <a:extLst>
                    <a:ext uri="{FF2B5EF4-FFF2-40B4-BE49-F238E27FC236}">
                      <a16:creationId xmlns:a16="http://schemas.microsoft.com/office/drawing/2014/main" id="{713EDE06-40B5-98FF-7514-6A67455F41C1}"/>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13" name="Group 112">
                <a:extLst>
                  <a:ext uri="{FF2B5EF4-FFF2-40B4-BE49-F238E27FC236}">
                    <a16:creationId xmlns:a16="http://schemas.microsoft.com/office/drawing/2014/main" id="{A79AE265-FDC1-FAFF-9FB3-2C1DE0F31928}"/>
                  </a:ext>
                </a:extLst>
              </p:cNvPr>
              <p:cNvGrpSpPr/>
              <p:nvPr/>
            </p:nvGrpSpPr>
            <p:grpSpPr>
              <a:xfrm>
                <a:off x="6391114" y="2225492"/>
                <a:ext cx="619405" cy="535093"/>
                <a:chOff x="557737" y="3161453"/>
                <a:chExt cx="619405" cy="535093"/>
              </a:xfrm>
            </p:grpSpPr>
            <p:sp>
              <p:nvSpPr>
                <p:cNvPr id="114" name="Oval 8">
                  <a:extLst>
                    <a:ext uri="{FF2B5EF4-FFF2-40B4-BE49-F238E27FC236}">
                      <a16:creationId xmlns:a16="http://schemas.microsoft.com/office/drawing/2014/main" id="{D6F92723-27E6-0159-5FD1-E05E5938C83E}"/>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15" name="Oval 114">
                  <a:extLst>
                    <a:ext uri="{FF2B5EF4-FFF2-40B4-BE49-F238E27FC236}">
                      <a16:creationId xmlns:a16="http://schemas.microsoft.com/office/drawing/2014/main" id="{9FE1B142-25C2-C8A1-AAA7-50CD8E0A3103}"/>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16" name="Group 115">
                <a:extLst>
                  <a:ext uri="{FF2B5EF4-FFF2-40B4-BE49-F238E27FC236}">
                    <a16:creationId xmlns:a16="http://schemas.microsoft.com/office/drawing/2014/main" id="{59E8E681-BEF6-2D12-1D54-FD4B6E76ED25}"/>
                  </a:ext>
                </a:extLst>
              </p:cNvPr>
              <p:cNvGrpSpPr/>
              <p:nvPr/>
            </p:nvGrpSpPr>
            <p:grpSpPr>
              <a:xfrm>
                <a:off x="6238131" y="2283637"/>
                <a:ext cx="619405" cy="535093"/>
                <a:chOff x="557737" y="3161453"/>
                <a:chExt cx="619405" cy="535093"/>
              </a:xfrm>
            </p:grpSpPr>
            <p:sp>
              <p:nvSpPr>
                <p:cNvPr id="117" name="Oval 8">
                  <a:extLst>
                    <a:ext uri="{FF2B5EF4-FFF2-40B4-BE49-F238E27FC236}">
                      <a16:creationId xmlns:a16="http://schemas.microsoft.com/office/drawing/2014/main" id="{E4225799-9052-5E8C-53DB-44631CCC98B4}"/>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18" name="Oval 117">
                  <a:extLst>
                    <a:ext uri="{FF2B5EF4-FFF2-40B4-BE49-F238E27FC236}">
                      <a16:creationId xmlns:a16="http://schemas.microsoft.com/office/drawing/2014/main" id="{F1BA4099-9F33-295B-8BB4-86382BC65DB7}"/>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19" name="Group 118">
                <a:extLst>
                  <a:ext uri="{FF2B5EF4-FFF2-40B4-BE49-F238E27FC236}">
                    <a16:creationId xmlns:a16="http://schemas.microsoft.com/office/drawing/2014/main" id="{B6313203-5C78-3DE1-7038-986146EB1F32}"/>
                  </a:ext>
                </a:extLst>
              </p:cNvPr>
              <p:cNvGrpSpPr/>
              <p:nvPr/>
            </p:nvGrpSpPr>
            <p:grpSpPr>
              <a:xfrm>
                <a:off x="6695331" y="2012786"/>
                <a:ext cx="619405" cy="535093"/>
                <a:chOff x="557737" y="3161453"/>
                <a:chExt cx="619405" cy="535093"/>
              </a:xfrm>
            </p:grpSpPr>
            <p:sp>
              <p:nvSpPr>
                <p:cNvPr id="120" name="Oval 8">
                  <a:extLst>
                    <a:ext uri="{FF2B5EF4-FFF2-40B4-BE49-F238E27FC236}">
                      <a16:creationId xmlns:a16="http://schemas.microsoft.com/office/drawing/2014/main" id="{2907A35F-DF88-7303-FE1B-BC548B69831A}"/>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21" name="Oval 120">
                  <a:extLst>
                    <a:ext uri="{FF2B5EF4-FFF2-40B4-BE49-F238E27FC236}">
                      <a16:creationId xmlns:a16="http://schemas.microsoft.com/office/drawing/2014/main" id="{F879B710-7E63-35B5-A53C-21E7AAFF7987}"/>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22" name="Group 121">
                <a:extLst>
                  <a:ext uri="{FF2B5EF4-FFF2-40B4-BE49-F238E27FC236}">
                    <a16:creationId xmlns:a16="http://schemas.microsoft.com/office/drawing/2014/main" id="{7F2A4F30-2F57-80FF-D668-E4293C69FA0A}"/>
                  </a:ext>
                </a:extLst>
              </p:cNvPr>
              <p:cNvGrpSpPr/>
              <p:nvPr/>
            </p:nvGrpSpPr>
            <p:grpSpPr>
              <a:xfrm>
                <a:off x="6860251" y="2449308"/>
                <a:ext cx="619405" cy="535093"/>
                <a:chOff x="557737" y="3161453"/>
                <a:chExt cx="619405" cy="535093"/>
              </a:xfrm>
            </p:grpSpPr>
            <p:sp>
              <p:nvSpPr>
                <p:cNvPr id="123" name="Oval 8">
                  <a:extLst>
                    <a:ext uri="{FF2B5EF4-FFF2-40B4-BE49-F238E27FC236}">
                      <a16:creationId xmlns:a16="http://schemas.microsoft.com/office/drawing/2014/main" id="{247EA63D-5B8E-C91F-E6B0-B5B6F97901D2}"/>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24" name="Oval 123">
                  <a:extLst>
                    <a:ext uri="{FF2B5EF4-FFF2-40B4-BE49-F238E27FC236}">
                      <a16:creationId xmlns:a16="http://schemas.microsoft.com/office/drawing/2014/main" id="{87D9F388-C6E5-4061-4489-178C261B89D6}"/>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25" name="Group 124">
                <a:extLst>
                  <a:ext uri="{FF2B5EF4-FFF2-40B4-BE49-F238E27FC236}">
                    <a16:creationId xmlns:a16="http://schemas.microsoft.com/office/drawing/2014/main" id="{578777AC-72D2-70FF-FEBE-F349866021FE}"/>
                  </a:ext>
                </a:extLst>
              </p:cNvPr>
              <p:cNvGrpSpPr/>
              <p:nvPr/>
            </p:nvGrpSpPr>
            <p:grpSpPr>
              <a:xfrm>
                <a:off x="6466731" y="2567047"/>
                <a:ext cx="619405" cy="535093"/>
                <a:chOff x="557737" y="3161453"/>
                <a:chExt cx="619405" cy="535093"/>
              </a:xfrm>
            </p:grpSpPr>
            <p:sp>
              <p:nvSpPr>
                <p:cNvPr id="126" name="Oval 8">
                  <a:extLst>
                    <a:ext uri="{FF2B5EF4-FFF2-40B4-BE49-F238E27FC236}">
                      <a16:creationId xmlns:a16="http://schemas.microsoft.com/office/drawing/2014/main" id="{75BACE8D-AF58-6D76-36EB-31BDC0286ABA}"/>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27" name="Oval 126">
                  <a:extLst>
                    <a:ext uri="{FF2B5EF4-FFF2-40B4-BE49-F238E27FC236}">
                      <a16:creationId xmlns:a16="http://schemas.microsoft.com/office/drawing/2014/main" id="{4E155BC5-D007-527D-DA8A-76CC13D41696}"/>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28" name="Group 127">
                <a:extLst>
                  <a:ext uri="{FF2B5EF4-FFF2-40B4-BE49-F238E27FC236}">
                    <a16:creationId xmlns:a16="http://schemas.microsoft.com/office/drawing/2014/main" id="{CDB7D966-97CE-6B00-3385-628CE3A29641}"/>
                  </a:ext>
                </a:extLst>
              </p:cNvPr>
              <p:cNvGrpSpPr/>
              <p:nvPr/>
            </p:nvGrpSpPr>
            <p:grpSpPr>
              <a:xfrm>
                <a:off x="6312846" y="1835980"/>
                <a:ext cx="619405" cy="535093"/>
                <a:chOff x="557737" y="3161453"/>
                <a:chExt cx="619405" cy="535093"/>
              </a:xfrm>
            </p:grpSpPr>
            <p:sp>
              <p:nvSpPr>
                <p:cNvPr id="129" name="Oval 8">
                  <a:extLst>
                    <a:ext uri="{FF2B5EF4-FFF2-40B4-BE49-F238E27FC236}">
                      <a16:creationId xmlns:a16="http://schemas.microsoft.com/office/drawing/2014/main" id="{5F8A81AA-B1B9-B224-0A99-6CAC08ADF414}"/>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30" name="Oval 129">
                  <a:extLst>
                    <a:ext uri="{FF2B5EF4-FFF2-40B4-BE49-F238E27FC236}">
                      <a16:creationId xmlns:a16="http://schemas.microsoft.com/office/drawing/2014/main" id="{B6999DCE-0261-858B-79DD-06A4DB521B84}"/>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31" name="Group 130">
                <a:extLst>
                  <a:ext uri="{FF2B5EF4-FFF2-40B4-BE49-F238E27FC236}">
                    <a16:creationId xmlns:a16="http://schemas.microsoft.com/office/drawing/2014/main" id="{CBCCFED5-047C-DE61-26C1-7759EC0874A0}"/>
                  </a:ext>
                </a:extLst>
              </p:cNvPr>
              <p:cNvGrpSpPr/>
              <p:nvPr/>
            </p:nvGrpSpPr>
            <p:grpSpPr>
              <a:xfrm>
                <a:off x="7005033" y="2139537"/>
                <a:ext cx="619405" cy="535093"/>
                <a:chOff x="557737" y="3161453"/>
                <a:chExt cx="619405" cy="535093"/>
              </a:xfrm>
            </p:grpSpPr>
            <p:sp>
              <p:nvSpPr>
                <p:cNvPr id="132" name="Oval 8">
                  <a:extLst>
                    <a:ext uri="{FF2B5EF4-FFF2-40B4-BE49-F238E27FC236}">
                      <a16:creationId xmlns:a16="http://schemas.microsoft.com/office/drawing/2014/main" id="{1BB1A4B5-F3DD-4B4D-E150-AC14484D7E81}"/>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33" name="Oval 132">
                  <a:extLst>
                    <a:ext uri="{FF2B5EF4-FFF2-40B4-BE49-F238E27FC236}">
                      <a16:creationId xmlns:a16="http://schemas.microsoft.com/office/drawing/2014/main" id="{9880033C-E563-4F80-298C-2AA5533ABB36}"/>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34" name="Group 133">
                <a:extLst>
                  <a:ext uri="{FF2B5EF4-FFF2-40B4-BE49-F238E27FC236}">
                    <a16:creationId xmlns:a16="http://schemas.microsoft.com/office/drawing/2014/main" id="{184FBDE6-43A0-60FE-B162-94BF751EA290}"/>
                  </a:ext>
                </a:extLst>
              </p:cNvPr>
              <p:cNvGrpSpPr/>
              <p:nvPr/>
            </p:nvGrpSpPr>
            <p:grpSpPr>
              <a:xfrm>
                <a:off x="5924038" y="2119056"/>
                <a:ext cx="619405" cy="535093"/>
                <a:chOff x="557737" y="3161453"/>
                <a:chExt cx="619405" cy="535093"/>
              </a:xfrm>
            </p:grpSpPr>
            <p:sp>
              <p:nvSpPr>
                <p:cNvPr id="135" name="Oval 8">
                  <a:extLst>
                    <a:ext uri="{FF2B5EF4-FFF2-40B4-BE49-F238E27FC236}">
                      <a16:creationId xmlns:a16="http://schemas.microsoft.com/office/drawing/2014/main" id="{D6F4C4E3-4B72-6E6C-0161-5339F36C3FF0}"/>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36" name="Oval 135">
                  <a:extLst>
                    <a:ext uri="{FF2B5EF4-FFF2-40B4-BE49-F238E27FC236}">
                      <a16:creationId xmlns:a16="http://schemas.microsoft.com/office/drawing/2014/main" id="{9D203F62-471F-46E5-4B4A-3AADECFD2D6C}"/>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37" name="Group 136">
                <a:extLst>
                  <a:ext uri="{FF2B5EF4-FFF2-40B4-BE49-F238E27FC236}">
                    <a16:creationId xmlns:a16="http://schemas.microsoft.com/office/drawing/2014/main" id="{805CB247-ABDC-2282-2FA1-7B9FF55511E6}"/>
                  </a:ext>
                </a:extLst>
              </p:cNvPr>
              <p:cNvGrpSpPr/>
              <p:nvPr/>
            </p:nvGrpSpPr>
            <p:grpSpPr>
              <a:xfrm>
                <a:off x="6049064" y="2557150"/>
                <a:ext cx="619405" cy="535093"/>
                <a:chOff x="557737" y="3161453"/>
                <a:chExt cx="619405" cy="535093"/>
              </a:xfrm>
            </p:grpSpPr>
            <p:sp>
              <p:nvSpPr>
                <p:cNvPr id="138" name="Oval 8">
                  <a:extLst>
                    <a:ext uri="{FF2B5EF4-FFF2-40B4-BE49-F238E27FC236}">
                      <a16:creationId xmlns:a16="http://schemas.microsoft.com/office/drawing/2014/main" id="{E8DD6980-A104-2977-19B7-17FF75DEB512}"/>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39" name="Oval 138">
                  <a:extLst>
                    <a:ext uri="{FF2B5EF4-FFF2-40B4-BE49-F238E27FC236}">
                      <a16:creationId xmlns:a16="http://schemas.microsoft.com/office/drawing/2014/main" id="{C56698F6-865E-0912-BAD4-12F47581ADE4}"/>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40" name="Group 139">
                <a:extLst>
                  <a:ext uri="{FF2B5EF4-FFF2-40B4-BE49-F238E27FC236}">
                    <a16:creationId xmlns:a16="http://schemas.microsoft.com/office/drawing/2014/main" id="{432860CE-7812-A981-5525-C9AA9E8AB8CF}"/>
                  </a:ext>
                </a:extLst>
              </p:cNvPr>
              <p:cNvGrpSpPr/>
              <p:nvPr/>
            </p:nvGrpSpPr>
            <p:grpSpPr>
              <a:xfrm>
                <a:off x="6727173" y="2437703"/>
                <a:ext cx="619405" cy="535093"/>
                <a:chOff x="557737" y="3161453"/>
                <a:chExt cx="619405" cy="535093"/>
              </a:xfrm>
            </p:grpSpPr>
            <p:sp>
              <p:nvSpPr>
                <p:cNvPr id="141" name="Oval 8">
                  <a:extLst>
                    <a:ext uri="{FF2B5EF4-FFF2-40B4-BE49-F238E27FC236}">
                      <a16:creationId xmlns:a16="http://schemas.microsoft.com/office/drawing/2014/main" id="{C33DE762-C460-ABDA-EEDA-770BEB4FEDB6}"/>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42" name="Oval 141">
                  <a:extLst>
                    <a:ext uri="{FF2B5EF4-FFF2-40B4-BE49-F238E27FC236}">
                      <a16:creationId xmlns:a16="http://schemas.microsoft.com/office/drawing/2014/main" id="{6DAD79F6-B2EA-384F-9F6A-1A9F458E0358}"/>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43" name="Group 142">
                <a:extLst>
                  <a:ext uri="{FF2B5EF4-FFF2-40B4-BE49-F238E27FC236}">
                    <a16:creationId xmlns:a16="http://schemas.microsoft.com/office/drawing/2014/main" id="{BC594005-EBB7-E225-367F-9F3882456822}"/>
                  </a:ext>
                </a:extLst>
              </p:cNvPr>
              <p:cNvGrpSpPr/>
              <p:nvPr/>
            </p:nvGrpSpPr>
            <p:grpSpPr>
              <a:xfrm>
                <a:off x="7184373" y="2166852"/>
                <a:ext cx="619405" cy="535093"/>
                <a:chOff x="557737" y="3161453"/>
                <a:chExt cx="619405" cy="535093"/>
              </a:xfrm>
            </p:grpSpPr>
            <p:sp>
              <p:nvSpPr>
                <p:cNvPr id="144" name="Oval 8">
                  <a:extLst>
                    <a:ext uri="{FF2B5EF4-FFF2-40B4-BE49-F238E27FC236}">
                      <a16:creationId xmlns:a16="http://schemas.microsoft.com/office/drawing/2014/main" id="{87AEF920-F5A8-6FF6-EF52-AF253FBF0A8A}"/>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45" name="Oval 144">
                  <a:extLst>
                    <a:ext uri="{FF2B5EF4-FFF2-40B4-BE49-F238E27FC236}">
                      <a16:creationId xmlns:a16="http://schemas.microsoft.com/office/drawing/2014/main" id="{407A47F6-FE2C-D972-5D8F-870428DD938D}"/>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46" name="Group 145">
                <a:extLst>
                  <a:ext uri="{FF2B5EF4-FFF2-40B4-BE49-F238E27FC236}">
                    <a16:creationId xmlns:a16="http://schemas.microsoft.com/office/drawing/2014/main" id="{FCD8F3B8-5D9A-3FD3-5B4C-478CF811B011}"/>
                  </a:ext>
                </a:extLst>
              </p:cNvPr>
              <p:cNvGrpSpPr/>
              <p:nvPr/>
            </p:nvGrpSpPr>
            <p:grpSpPr>
              <a:xfrm>
                <a:off x="7349293" y="2603374"/>
                <a:ext cx="619405" cy="535093"/>
                <a:chOff x="557737" y="3161453"/>
                <a:chExt cx="619405" cy="535093"/>
              </a:xfrm>
            </p:grpSpPr>
            <p:sp>
              <p:nvSpPr>
                <p:cNvPr id="147" name="Oval 8">
                  <a:extLst>
                    <a:ext uri="{FF2B5EF4-FFF2-40B4-BE49-F238E27FC236}">
                      <a16:creationId xmlns:a16="http://schemas.microsoft.com/office/drawing/2014/main" id="{6F035E0C-BB0F-4AB0-D255-A22F779EEE8A}"/>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48" name="Oval 147">
                  <a:extLst>
                    <a:ext uri="{FF2B5EF4-FFF2-40B4-BE49-F238E27FC236}">
                      <a16:creationId xmlns:a16="http://schemas.microsoft.com/office/drawing/2014/main" id="{29FD3F37-D0EF-3C17-9211-E0D71B8E3B38}"/>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49" name="Group 148">
                <a:extLst>
                  <a:ext uri="{FF2B5EF4-FFF2-40B4-BE49-F238E27FC236}">
                    <a16:creationId xmlns:a16="http://schemas.microsoft.com/office/drawing/2014/main" id="{E13BE17F-4C07-4742-3264-7115813C2E79}"/>
                  </a:ext>
                </a:extLst>
              </p:cNvPr>
              <p:cNvGrpSpPr/>
              <p:nvPr/>
            </p:nvGrpSpPr>
            <p:grpSpPr>
              <a:xfrm>
                <a:off x="6955773" y="2721113"/>
                <a:ext cx="619405" cy="535093"/>
                <a:chOff x="557737" y="3161453"/>
                <a:chExt cx="619405" cy="535093"/>
              </a:xfrm>
            </p:grpSpPr>
            <p:sp>
              <p:nvSpPr>
                <p:cNvPr id="150" name="Oval 8">
                  <a:extLst>
                    <a:ext uri="{FF2B5EF4-FFF2-40B4-BE49-F238E27FC236}">
                      <a16:creationId xmlns:a16="http://schemas.microsoft.com/office/drawing/2014/main" id="{09D48DA3-F511-88F9-A645-B37E55C61D61}"/>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51" name="Oval 150">
                  <a:extLst>
                    <a:ext uri="{FF2B5EF4-FFF2-40B4-BE49-F238E27FC236}">
                      <a16:creationId xmlns:a16="http://schemas.microsoft.com/office/drawing/2014/main" id="{D12029DE-2920-0CF6-A25A-C32B74245280}"/>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52" name="Group 151">
                <a:extLst>
                  <a:ext uri="{FF2B5EF4-FFF2-40B4-BE49-F238E27FC236}">
                    <a16:creationId xmlns:a16="http://schemas.microsoft.com/office/drawing/2014/main" id="{06ADDFFA-F4C8-7E05-985A-F50FA9615F5A}"/>
                  </a:ext>
                </a:extLst>
              </p:cNvPr>
              <p:cNvGrpSpPr/>
              <p:nvPr/>
            </p:nvGrpSpPr>
            <p:grpSpPr>
              <a:xfrm>
                <a:off x="6801888" y="1990046"/>
                <a:ext cx="619405" cy="535093"/>
                <a:chOff x="557737" y="3161453"/>
                <a:chExt cx="619405" cy="535093"/>
              </a:xfrm>
            </p:grpSpPr>
            <p:sp>
              <p:nvSpPr>
                <p:cNvPr id="153" name="Oval 8">
                  <a:extLst>
                    <a:ext uri="{FF2B5EF4-FFF2-40B4-BE49-F238E27FC236}">
                      <a16:creationId xmlns:a16="http://schemas.microsoft.com/office/drawing/2014/main" id="{ECB63288-501D-29C6-F51D-123053935E21}"/>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54" name="Oval 153">
                  <a:extLst>
                    <a:ext uri="{FF2B5EF4-FFF2-40B4-BE49-F238E27FC236}">
                      <a16:creationId xmlns:a16="http://schemas.microsoft.com/office/drawing/2014/main" id="{0423F030-80AF-5310-87DD-CEBE0475ADF3}"/>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55" name="Group 154">
                <a:extLst>
                  <a:ext uri="{FF2B5EF4-FFF2-40B4-BE49-F238E27FC236}">
                    <a16:creationId xmlns:a16="http://schemas.microsoft.com/office/drawing/2014/main" id="{B1693086-CFE5-0C2C-685B-7A9D3245CD3E}"/>
                  </a:ext>
                </a:extLst>
              </p:cNvPr>
              <p:cNvGrpSpPr/>
              <p:nvPr/>
            </p:nvGrpSpPr>
            <p:grpSpPr>
              <a:xfrm>
                <a:off x="7494075" y="2293603"/>
                <a:ext cx="619405" cy="535093"/>
                <a:chOff x="557737" y="3161453"/>
                <a:chExt cx="619405" cy="535093"/>
              </a:xfrm>
            </p:grpSpPr>
            <p:sp>
              <p:nvSpPr>
                <p:cNvPr id="156" name="Oval 8">
                  <a:extLst>
                    <a:ext uri="{FF2B5EF4-FFF2-40B4-BE49-F238E27FC236}">
                      <a16:creationId xmlns:a16="http://schemas.microsoft.com/office/drawing/2014/main" id="{A65A8F84-8EF4-898C-6277-E106B49E554C}"/>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57" name="Oval 156">
                  <a:extLst>
                    <a:ext uri="{FF2B5EF4-FFF2-40B4-BE49-F238E27FC236}">
                      <a16:creationId xmlns:a16="http://schemas.microsoft.com/office/drawing/2014/main" id="{AB972B3F-C05C-A4CB-7907-1F90549641E5}"/>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58" name="Group 157">
                <a:extLst>
                  <a:ext uri="{FF2B5EF4-FFF2-40B4-BE49-F238E27FC236}">
                    <a16:creationId xmlns:a16="http://schemas.microsoft.com/office/drawing/2014/main" id="{FB92D3BC-B86C-D6CF-3418-C5043CB9F10C}"/>
                  </a:ext>
                </a:extLst>
              </p:cNvPr>
              <p:cNvGrpSpPr/>
              <p:nvPr/>
            </p:nvGrpSpPr>
            <p:grpSpPr>
              <a:xfrm>
                <a:off x="6413080" y="2273122"/>
                <a:ext cx="619405" cy="535093"/>
                <a:chOff x="557737" y="3161453"/>
                <a:chExt cx="619405" cy="535093"/>
              </a:xfrm>
            </p:grpSpPr>
            <p:sp>
              <p:nvSpPr>
                <p:cNvPr id="159" name="Oval 8">
                  <a:extLst>
                    <a:ext uri="{FF2B5EF4-FFF2-40B4-BE49-F238E27FC236}">
                      <a16:creationId xmlns:a16="http://schemas.microsoft.com/office/drawing/2014/main" id="{8106B1BA-688F-87E9-5342-C48840F6035E}"/>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60" name="Oval 159">
                  <a:extLst>
                    <a:ext uri="{FF2B5EF4-FFF2-40B4-BE49-F238E27FC236}">
                      <a16:creationId xmlns:a16="http://schemas.microsoft.com/office/drawing/2014/main" id="{DAA55FE4-BB70-6503-83ED-F3B4CFD53023}"/>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61" name="Group 160">
                <a:extLst>
                  <a:ext uri="{FF2B5EF4-FFF2-40B4-BE49-F238E27FC236}">
                    <a16:creationId xmlns:a16="http://schemas.microsoft.com/office/drawing/2014/main" id="{A2C87C2A-D4C0-5D9D-DCD7-A8082418B3B7}"/>
                  </a:ext>
                </a:extLst>
              </p:cNvPr>
              <p:cNvGrpSpPr/>
              <p:nvPr/>
            </p:nvGrpSpPr>
            <p:grpSpPr>
              <a:xfrm>
                <a:off x="6538106" y="2711216"/>
                <a:ext cx="619405" cy="535093"/>
                <a:chOff x="557737" y="3161453"/>
                <a:chExt cx="619405" cy="535093"/>
              </a:xfrm>
            </p:grpSpPr>
            <p:sp>
              <p:nvSpPr>
                <p:cNvPr id="162" name="Oval 8">
                  <a:extLst>
                    <a:ext uri="{FF2B5EF4-FFF2-40B4-BE49-F238E27FC236}">
                      <a16:creationId xmlns:a16="http://schemas.microsoft.com/office/drawing/2014/main" id="{60CEECD1-5473-0344-F676-43CD7C47F86F}"/>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63" name="Oval 162">
                  <a:extLst>
                    <a:ext uri="{FF2B5EF4-FFF2-40B4-BE49-F238E27FC236}">
                      <a16:creationId xmlns:a16="http://schemas.microsoft.com/office/drawing/2014/main" id="{E5E16771-2DC4-9C4F-EF85-F72DF2E74F01}"/>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64" name="Group 163">
                <a:extLst>
                  <a:ext uri="{FF2B5EF4-FFF2-40B4-BE49-F238E27FC236}">
                    <a16:creationId xmlns:a16="http://schemas.microsoft.com/office/drawing/2014/main" id="{4F0FB5B1-701D-6F2D-79BA-C4BE62915FFE}"/>
                  </a:ext>
                </a:extLst>
              </p:cNvPr>
              <p:cNvGrpSpPr/>
              <p:nvPr/>
            </p:nvGrpSpPr>
            <p:grpSpPr>
              <a:xfrm>
                <a:off x="7159186" y="1431648"/>
                <a:ext cx="619405" cy="535093"/>
                <a:chOff x="9607807" y="10634655"/>
                <a:chExt cx="619405" cy="535093"/>
              </a:xfrm>
              <a:solidFill>
                <a:schemeClr val="bg2"/>
              </a:solidFill>
            </p:grpSpPr>
            <p:sp>
              <p:nvSpPr>
                <p:cNvPr id="165" name="Oval 8">
                  <a:extLst>
                    <a:ext uri="{FF2B5EF4-FFF2-40B4-BE49-F238E27FC236}">
                      <a16:creationId xmlns:a16="http://schemas.microsoft.com/office/drawing/2014/main" id="{4F1E4765-9D0D-9D5C-4087-95B9147AF709}"/>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66" name="Oval 165">
                  <a:extLst>
                    <a:ext uri="{FF2B5EF4-FFF2-40B4-BE49-F238E27FC236}">
                      <a16:creationId xmlns:a16="http://schemas.microsoft.com/office/drawing/2014/main" id="{B8857F02-7616-2FD2-A5CA-188F8500FC09}"/>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67" name="Group 166">
                <a:extLst>
                  <a:ext uri="{FF2B5EF4-FFF2-40B4-BE49-F238E27FC236}">
                    <a16:creationId xmlns:a16="http://schemas.microsoft.com/office/drawing/2014/main" id="{6EA9FB04-05AD-661D-4DCE-07F9CCF6B7CF}"/>
                  </a:ext>
                </a:extLst>
              </p:cNvPr>
              <p:cNvGrpSpPr/>
              <p:nvPr/>
            </p:nvGrpSpPr>
            <p:grpSpPr>
              <a:xfrm>
                <a:off x="7509245" y="1591611"/>
                <a:ext cx="619405" cy="535093"/>
                <a:chOff x="9607807" y="10634655"/>
                <a:chExt cx="619405" cy="535093"/>
              </a:xfrm>
              <a:solidFill>
                <a:schemeClr val="bg2"/>
              </a:solidFill>
            </p:grpSpPr>
            <p:sp>
              <p:nvSpPr>
                <p:cNvPr id="168" name="Oval 8">
                  <a:extLst>
                    <a:ext uri="{FF2B5EF4-FFF2-40B4-BE49-F238E27FC236}">
                      <a16:creationId xmlns:a16="http://schemas.microsoft.com/office/drawing/2014/main" id="{FCE7A340-BE97-0522-D729-2D0995169CCE}"/>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69" name="Oval 168">
                  <a:extLst>
                    <a:ext uri="{FF2B5EF4-FFF2-40B4-BE49-F238E27FC236}">
                      <a16:creationId xmlns:a16="http://schemas.microsoft.com/office/drawing/2014/main" id="{7E549624-2F5B-F2DB-5984-C2294F64A442}"/>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70" name="Group 169">
                <a:extLst>
                  <a:ext uri="{FF2B5EF4-FFF2-40B4-BE49-F238E27FC236}">
                    <a16:creationId xmlns:a16="http://schemas.microsoft.com/office/drawing/2014/main" id="{C165793E-5A2C-18BB-AD53-00A53DE2B376}"/>
                  </a:ext>
                </a:extLst>
              </p:cNvPr>
              <p:cNvGrpSpPr/>
              <p:nvPr/>
            </p:nvGrpSpPr>
            <p:grpSpPr>
              <a:xfrm>
                <a:off x="7468888" y="1903653"/>
                <a:ext cx="619405" cy="535093"/>
                <a:chOff x="9607807" y="10634655"/>
                <a:chExt cx="619405" cy="535093"/>
              </a:xfrm>
              <a:solidFill>
                <a:schemeClr val="bg2"/>
              </a:solidFill>
            </p:grpSpPr>
            <p:sp>
              <p:nvSpPr>
                <p:cNvPr id="171" name="Oval 8">
                  <a:extLst>
                    <a:ext uri="{FF2B5EF4-FFF2-40B4-BE49-F238E27FC236}">
                      <a16:creationId xmlns:a16="http://schemas.microsoft.com/office/drawing/2014/main" id="{55FA62BF-6100-D497-0AC4-C04F642543F3}"/>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72" name="Oval 171">
                  <a:extLst>
                    <a:ext uri="{FF2B5EF4-FFF2-40B4-BE49-F238E27FC236}">
                      <a16:creationId xmlns:a16="http://schemas.microsoft.com/office/drawing/2014/main" id="{0CB42F02-CFAF-AD4E-5003-15A48003AAD5}"/>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73" name="Group 172">
                <a:extLst>
                  <a:ext uri="{FF2B5EF4-FFF2-40B4-BE49-F238E27FC236}">
                    <a16:creationId xmlns:a16="http://schemas.microsoft.com/office/drawing/2014/main" id="{8CFC5BC6-B848-F6B5-9280-90286A44807A}"/>
                  </a:ext>
                </a:extLst>
              </p:cNvPr>
              <p:cNvGrpSpPr/>
              <p:nvPr/>
            </p:nvGrpSpPr>
            <p:grpSpPr>
              <a:xfrm>
                <a:off x="7005976" y="1777688"/>
                <a:ext cx="619405" cy="535093"/>
                <a:chOff x="9607807" y="10634655"/>
                <a:chExt cx="619405" cy="535093"/>
              </a:xfrm>
              <a:solidFill>
                <a:schemeClr val="bg2"/>
              </a:solidFill>
            </p:grpSpPr>
            <p:sp>
              <p:nvSpPr>
                <p:cNvPr id="174" name="Oval 8">
                  <a:extLst>
                    <a:ext uri="{FF2B5EF4-FFF2-40B4-BE49-F238E27FC236}">
                      <a16:creationId xmlns:a16="http://schemas.microsoft.com/office/drawing/2014/main" id="{C37C8C60-2425-4742-26E9-26BE2F55141F}"/>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75" name="Oval 174">
                  <a:extLst>
                    <a:ext uri="{FF2B5EF4-FFF2-40B4-BE49-F238E27FC236}">
                      <a16:creationId xmlns:a16="http://schemas.microsoft.com/office/drawing/2014/main" id="{B4D4954D-0863-9BFB-9993-F276AC12AFDF}"/>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88" name="Group 187">
                <a:extLst>
                  <a:ext uri="{FF2B5EF4-FFF2-40B4-BE49-F238E27FC236}">
                    <a16:creationId xmlns:a16="http://schemas.microsoft.com/office/drawing/2014/main" id="{465CEF76-7D8E-F5BB-8773-035451FBBF08}"/>
                  </a:ext>
                </a:extLst>
              </p:cNvPr>
              <p:cNvGrpSpPr/>
              <p:nvPr/>
            </p:nvGrpSpPr>
            <p:grpSpPr>
              <a:xfrm>
                <a:off x="7142110" y="1899852"/>
                <a:ext cx="619405" cy="535093"/>
                <a:chOff x="9607807" y="10634655"/>
                <a:chExt cx="619405" cy="535093"/>
              </a:xfrm>
              <a:solidFill>
                <a:schemeClr val="bg2"/>
              </a:solidFill>
            </p:grpSpPr>
            <p:sp>
              <p:nvSpPr>
                <p:cNvPr id="189" name="Oval 8">
                  <a:extLst>
                    <a:ext uri="{FF2B5EF4-FFF2-40B4-BE49-F238E27FC236}">
                      <a16:creationId xmlns:a16="http://schemas.microsoft.com/office/drawing/2014/main" id="{E7558D1F-17F1-2A4B-5FA8-34863AAF8789}"/>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90" name="Oval 189">
                  <a:extLst>
                    <a:ext uri="{FF2B5EF4-FFF2-40B4-BE49-F238E27FC236}">
                      <a16:creationId xmlns:a16="http://schemas.microsoft.com/office/drawing/2014/main" id="{6B321759-4056-DA18-A01A-B1B6A92D2D53}"/>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91" name="Group 190">
                <a:extLst>
                  <a:ext uri="{FF2B5EF4-FFF2-40B4-BE49-F238E27FC236}">
                    <a16:creationId xmlns:a16="http://schemas.microsoft.com/office/drawing/2014/main" id="{27948ADD-37BF-C776-3191-FBDEDF1A4A8C}"/>
                  </a:ext>
                </a:extLst>
              </p:cNvPr>
              <p:cNvGrpSpPr/>
              <p:nvPr/>
            </p:nvGrpSpPr>
            <p:grpSpPr>
              <a:xfrm>
                <a:off x="7492169" y="2059815"/>
                <a:ext cx="619405" cy="535093"/>
                <a:chOff x="9607807" y="10634655"/>
                <a:chExt cx="619405" cy="535093"/>
              </a:xfrm>
              <a:solidFill>
                <a:schemeClr val="bg2"/>
              </a:solidFill>
            </p:grpSpPr>
            <p:sp>
              <p:nvSpPr>
                <p:cNvPr id="192" name="Oval 8">
                  <a:extLst>
                    <a:ext uri="{FF2B5EF4-FFF2-40B4-BE49-F238E27FC236}">
                      <a16:creationId xmlns:a16="http://schemas.microsoft.com/office/drawing/2014/main" id="{7A96D0F7-0B59-BA55-9071-95F55D320A1B}"/>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93" name="Oval 192">
                  <a:extLst>
                    <a:ext uri="{FF2B5EF4-FFF2-40B4-BE49-F238E27FC236}">
                      <a16:creationId xmlns:a16="http://schemas.microsoft.com/office/drawing/2014/main" id="{3C6B51BE-CEA6-5765-CDBA-C3027A475C25}"/>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94" name="Group 193">
                <a:extLst>
                  <a:ext uri="{FF2B5EF4-FFF2-40B4-BE49-F238E27FC236}">
                    <a16:creationId xmlns:a16="http://schemas.microsoft.com/office/drawing/2014/main" id="{E118C1F3-DF27-0E8A-C374-A1058B16F5F9}"/>
                  </a:ext>
                </a:extLst>
              </p:cNvPr>
              <p:cNvGrpSpPr/>
              <p:nvPr/>
            </p:nvGrpSpPr>
            <p:grpSpPr>
              <a:xfrm>
                <a:off x="7451812" y="2371857"/>
                <a:ext cx="619405" cy="535093"/>
                <a:chOff x="9607807" y="10634655"/>
                <a:chExt cx="619405" cy="535093"/>
              </a:xfrm>
              <a:solidFill>
                <a:schemeClr val="bg2"/>
              </a:solidFill>
            </p:grpSpPr>
            <p:sp>
              <p:nvSpPr>
                <p:cNvPr id="195" name="Oval 8">
                  <a:extLst>
                    <a:ext uri="{FF2B5EF4-FFF2-40B4-BE49-F238E27FC236}">
                      <a16:creationId xmlns:a16="http://schemas.microsoft.com/office/drawing/2014/main" id="{BFD796FA-0345-715D-597F-14B64E36CADA}"/>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96" name="Oval 195">
                  <a:extLst>
                    <a:ext uri="{FF2B5EF4-FFF2-40B4-BE49-F238E27FC236}">
                      <a16:creationId xmlns:a16="http://schemas.microsoft.com/office/drawing/2014/main" id="{CBCB7BB2-F952-4661-63FB-032786D0CD79}"/>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197" name="Group 196">
                <a:extLst>
                  <a:ext uri="{FF2B5EF4-FFF2-40B4-BE49-F238E27FC236}">
                    <a16:creationId xmlns:a16="http://schemas.microsoft.com/office/drawing/2014/main" id="{5DF8E653-8396-384F-513D-F7261F20487F}"/>
                  </a:ext>
                </a:extLst>
              </p:cNvPr>
              <p:cNvGrpSpPr/>
              <p:nvPr/>
            </p:nvGrpSpPr>
            <p:grpSpPr>
              <a:xfrm>
                <a:off x="6988900" y="2245892"/>
                <a:ext cx="619405" cy="535093"/>
                <a:chOff x="9607807" y="10634655"/>
                <a:chExt cx="619405" cy="535093"/>
              </a:xfrm>
              <a:solidFill>
                <a:schemeClr val="bg2"/>
              </a:solidFill>
            </p:grpSpPr>
            <p:sp>
              <p:nvSpPr>
                <p:cNvPr id="198" name="Oval 8">
                  <a:extLst>
                    <a:ext uri="{FF2B5EF4-FFF2-40B4-BE49-F238E27FC236}">
                      <a16:creationId xmlns:a16="http://schemas.microsoft.com/office/drawing/2014/main" id="{F812169A-37A3-13A4-75D5-32B572D5391D}"/>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99" name="Oval 198">
                  <a:extLst>
                    <a:ext uri="{FF2B5EF4-FFF2-40B4-BE49-F238E27FC236}">
                      <a16:creationId xmlns:a16="http://schemas.microsoft.com/office/drawing/2014/main" id="{00BA4E53-8E85-DE30-49D5-327C60F028BB}"/>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61" name="Group 260">
                <a:extLst>
                  <a:ext uri="{FF2B5EF4-FFF2-40B4-BE49-F238E27FC236}">
                    <a16:creationId xmlns:a16="http://schemas.microsoft.com/office/drawing/2014/main" id="{0E407B79-4FC0-B07C-1625-8C9EF307B5A2}"/>
                  </a:ext>
                </a:extLst>
              </p:cNvPr>
              <p:cNvGrpSpPr/>
              <p:nvPr/>
            </p:nvGrpSpPr>
            <p:grpSpPr>
              <a:xfrm>
                <a:off x="6215598" y="1559791"/>
                <a:ext cx="619405" cy="535093"/>
                <a:chOff x="557737" y="3161453"/>
                <a:chExt cx="619405" cy="535093"/>
              </a:xfrm>
            </p:grpSpPr>
            <p:sp>
              <p:nvSpPr>
                <p:cNvPr id="262" name="Oval 8">
                  <a:extLst>
                    <a:ext uri="{FF2B5EF4-FFF2-40B4-BE49-F238E27FC236}">
                      <a16:creationId xmlns:a16="http://schemas.microsoft.com/office/drawing/2014/main" id="{6A07248C-28A6-CE92-D433-63E4B78E1BDF}"/>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63" name="Oval 262">
                  <a:extLst>
                    <a:ext uri="{FF2B5EF4-FFF2-40B4-BE49-F238E27FC236}">
                      <a16:creationId xmlns:a16="http://schemas.microsoft.com/office/drawing/2014/main" id="{9E315C3D-4E80-0D21-450C-CE381FC42220}"/>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64" name="Group 263">
                <a:extLst>
                  <a:ext uri="{FF2B5EF4-FFF2-40B4-BE49-F238E27FC236}">
                    <a16:creationId xmlns:a16="http://schemas.microsoft.com/office/drawing/2014/main" id="{8AFDD902-BEB8-59E6-A109-C53CF2A4447A}"/>
                  </a:ext>
                </a:extLst>
              </p:cNvPr>
              <p:cNvGrpSpPr/>
              <p:nvPr/>
            </p:nvGrpSpPr>
            <p:grpSpPr>
              <a:xfrm>
                <a:off x="6672798" y="1288940"/>
                <a:ext cx="619405" cy="535093"/>
                <a:chOff x="557737" y="3161453"/>
                <a:chExt cx="619405" cy="535093"/>
              </a:xfrm>
            </p:grpSpPr>
            <p:sp>
              <p:nvSpPr>
                <p:cNvPr id="265" name="Oval 8">
                  <a:extLst>
                    <a:ext uri="{FF2B5EF4-FFF2-40B4-BE49-F238E27FC236}">
                      <a16:creationId xmlns:a16="http://schemas.microsoft.com/office/drawing/2014/main" id="{E271B9E3-8C10-F093-854B-451EB65E590F}"/>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66" name="Oval 265">
                  <a:extLst>
                    <a:ext uri="{FF2B5EF4-FFF2-40B4-BE49-F238E27FC236}">
                      <a16:creationId xmlns:a16="http://schemas.microsoft.com/office/drawing/2014/main" id="{9E6BBB57-EFC6-44D5-0BFC-6ADED009464B}"/>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67" name="Group 266">
                <a:extLst>
                  <a:ext uri="{FF2B5EF4-FFF2-40B4-BE49-F238E27FC236}">
                    <a16:creationId xmlns:a16="http://schemas.microsoft.com/office/drawing/2014/main" id="{4ED48D9E-82CD-C682-24EC-28293BF5A870}"/>
                  </a:ext>
                </a:extLst>
              </p:cNvPr>
              <p:cNvGrpSpPr/>
              <p:nvPr/>
            </p:nvGrpSpPr>
            <p:grpSpPr>
              <a:xfrm>
                <a:off x="6837718" y="1725462"/>
                <a:ext cx="619405" cy="535093"/>
                <a:chOff x="557737" y="3161453"/>
                <a:chExt cx="619405" cy="535093"/>
              </a:xfrm>
            </p:grpSpPr>
            <p:sp>
              <p:nvSpPr>
                <p:cNvPr id="268" name="Oval 8">
                  <a:extLst>
                    <a:ext uri="{FF2B5EF4-FFF2-40B4-BE49-F238E27FC236}">
                      <a16:creationId xmlns:a16="http://schemas.microsoft.com/office/drawing/2014/main" id="{D24FFA51-0B72-4708-BC53-A2464E889445}"/>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69" name="Oval 268">
                  <a:extLst>
                    <a:ext uri="{FF2B5EF4-FFF2-40B4-BE49-F238E27FC236}">
                      <a16:creationId xmlns:a16="http://schemas.microsoft.com/office/drawing/2014/main" id="{E2AE4403-EF4A-BB1A-92AA-3A212852E13A}"/>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70" name="Group 269">
                <a:extLst>
                  <a:ext uri="{FF2B5EF4-FFF2-40B4-BE49-F238E27FC236}">
                    <a16:creationId xmlns:a16="http://schemas.microsoft.com/office/drawing/2014/main" id="{AD4C1943-D2AC-4F9C-1888-3B7F1D497FB9}"/>
                  </a:ext>
                </a:extLst>
              </p:cNvPr>
              <p:cNvGrpSpPr/>
              <p:nvPr/>
            </p:nvGrpSpPr>
            <p:grpSpPr>
              <a:xfrm>
                <a:off x="6444198" y="1843201"/>
                <a:ext cx="619405" cy="535093"/>
                <a:chOff x="557737" y="3161453"/>
                <a:chExt cx="619405" cy="535093"/>
              </a:xfrm>
            </p:grpSpPr>
            <p:sp>
              <p:nvSpPr>
                <p:cNvPr id="271" name="Oval 8">
                  <a:extLst>
                    <a:ext uri="{FF2B5EF4-FFF2-40B4-BE49-F238E27FC236}">
                      <a16:creationId xmlns:a16="http://schemas.microsoft.com/office/drawing/2014/main" id="{AD3DD0E5-AB04-8150-5EEA-00AAB6AAFCD4}"/>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72" name="Oval 271">
                  <a:extLst>
                    <a:ext uri="{FF2B5EF4-FFF2-40B4-BE49-F238E27FC236}">
                      <a16:creationId xmlns:a16="http://schemas.microsoft.com/office/drawing/2014/main" id="{36157761-9172-49E2-262B-8EBE38FAF72F}"/>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73" name="Group 272">
                <a:extLst>
                  <a:ext uri="{FF2B5EF4-FFF2-40B4-BE49-F238E27FC236}">
                    <a16:creationId xmlns:a16="http://schemas.microsoft.com/office/drawing/2014/main" id="{C05191C7-93B2-48B5-5BB0-CA3791540124}"/>
                  </a:ext>
                </a:extLst>
              </p:cNvPr>
              <p:cNvGrpSpPr/>
              <p:nvPr/>
            </p:nvGrpSpPr>
            <p:grpSpPr>
              <a:xfrm>
                <a:off x="6290313" y="1112134"/>
                <a:ext cx="619405" cy="535093"/>
                <a:chOff x="557737" y="3161453"/>
                <a:chExt cx="619405" cy="535093"/>
              </a:xfrm>
            </p:grpSpPr>
            <p:sp>
              <p:nvSpPr>
                <p:cNvPr id="274" name="Oval 8">
                  <a:extLst>
                    <a:ext uri="{FF2B5EF4-FFF2-40B4-BE49-F238E27FC236}">
                      <a16:creationId xmlns:a16="http://schemas.microsoft.com/office/drawing/2014/main" id="{65418F2C-E259-15C8-E0B3-DCC420BB4051}"/>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75" name="Oval 274">
                  <a:extLst>
                    <a:ext uri="{FF2B5EF4-FFF2-40B4-BE49-F238E27FC236}">
                      <a16:creationId xmlns:a16="http://schemas.microsoft.com/office/drawing/2014/main" id="{BAC26D6D-A7F3-BAEB-D7D3-0A140E7DA170}"/>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76" name="Group 275">
                <a:extLst>
                  <a:ext uri="{FF2B5EF4-FFF2-40B4-BE49-F238E27FC236}">
                    <a16:creationId xmlns:a16="http://schemas.microsoft.com/office/drawing/2014/main" id="{14FD33F8-54A2-9C48-32A8-0196ACB20302}"/>
                  </a:ext>
                </a:extLst>
              </p:cNvPr>
              <p:cNvGrpSpPr/>
              <p:nvPr/>
            </p:nvGrpSpPr>
            <p:grpSpPr>
              <a:xfrm>
                <a:off x="6982500" y="1415691"/>
                <a:ext cx="619405" cy="535093"/>
                <a:chOff x="557737" y="3161453"/>
                <a:chExt cx="619405" cy="535093"/>
              </a:xfrm>
            </p:grpSpPr>
            <p:sp>
              <p:nvSpPr>
                <p:cNvPr id="277" name="Oval 8">
                  <a:extLst>
                    <a:ext uri="{FF2B5EF4-FFF2-40B4-BE49-F238E27FC236}">
                      <a16:creationId xmlns:a16="http://schemas.microsoft.com/office/drawing/2014/main" id="{B193C412-4E22-19CF-682D-4901B60385D1}"/>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78" name="Oval 277">
                  <a:extLst>
                    <a:ext uri="{FF2B5EF4-FFF2-40B4-BE49-F238E27FC236}">
                      <a16:creationId xmlns:a16="http://schemas.microsoft.com/office/drawing/2014/main" id="{69592408-B043-D782-212C-256E27C929E4}"/>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79" name="Group 278">
                <a:extLst>
                  <a:ext uri="{FF2B5EF4-FFF2-40B4-BE49-F238E27FC236}">
                    <a16:creationId xmlns:a16="http://schemas.microsoft.com/office/drawing/2014/main" id="{4CC29687-3CC8-8FDF-57B0-E7BB6382397B}"/>
                  </a:ext>
                </a:extLst>
              </p:cNvPr>
              <p:cNvGrpSpPr/>
              <p:nvPr/>
            </p:nvGrpSpPr>
            <p:grpSpPr>
              <a:xfrm>
                <a:off x="5901505" y="1395210"/>
                <a:ext cx="619405" cy="535093"/>
                <a:chOff x="557737" y="3161453"/>
                <a:chExt cx="619405" cy="535093"/>
              </a:xfrm>
            </p:grpSpPr>
            <p:sp>
              <p:nvSpPr>
                <p:cNvPr id="280" name="Oval 8">
                  <a:extLst>
                    <a:ext uri="{FF2B5EF4-FFF2-40B4-BE49-F238E27FC236}">
                      <a16:creationId xmlns:a16="http://schemas.microsoft.com/office/drawing/2014/main" id="{5C38D741-8B22-74B6-3CA2-2BA62A4DC587}"/>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81" name="Oval 280">
                  <a:extLst>
                    <a:ext uri="{FF2B5EF4-FFF2-40B4-BE49-F238E27FC236}">
                      <a16:creationId xmlns:a16="http://schemas.microsoft.com/office/drawing/2014/main" id="{473F69EF-D37A-D285-407D-E6CA6B0BE1C3}"/>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82" name="Group 281">
                <a:extLst>
                  <a:ext uri="{FF2B5EF4-FFF2-40B4-BE49-F238E27FC236}">
                    <a16:creationId xmlns:a16="http://schemas.microsoft.com/office/drawing/2014/main" id="{ACD85D4B-5669-70C1-AC05-273C00382190}"/>
                  </a:ext>
                </a:extLst>
              </p:cNvPr>
              <p:cNvGrpSpPr/>
              <p:nvPr/>
            </p:nvGrpSpPr>
            <p:grpSpPr>
              <a:xfrm>
                <a:off x="6026531" y="1833304"/>
                <a:ext cx="619405" cy="535093"/>
                <a:chOff x="557737" y="3161453"/>
                <a:chExt cx="619405" cy="535093"/>
              </a:xfrm>
            </p:grpSpPr>
            <p:sp>
              <p:nvSpPr>
                <p:cNvPr id="283" name="Oval 8">
                  <a:extLst>
                    <a:ext uri="{FF2B5EF4-FFF2-40B4-BE49-F238E27FC236}">
                      <a16:creationId xmlns:a16="http://schemas.microsoft.com/office/drawing/2014/main" id="{75D7241F-4E84-05FD-C6FB-86A5B41E9253}"/>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84" name="Oval 283">
                  <a:extLst>
                    <a:ext uri="{FF2B5EF4-FFF2-40B4-BE49-F238E27FC236}">
                      <a16:creationId xmlns:a16="http://schemas.microsoft.com/office/drawing/2014/main" id="{31AC2111-0548-11F5-394D-A5B47646BEF3}"/>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85" name="Group 284">
                <a:extLst>
                  <a:ext uri="{FF2B5EF4-FFF2-40B4-BE49-F238E27FC236}">
                    <a16:creationId xmlns:a16="http://schemas.microsoft.com/office/drawing/2014/main" id="{BD6B169F-DF65-CF8D-ACD1-78E8C8511419}"/>
                  </a:ext>
                </a:extLst>
              </p:cNvPr>
              <p:cNvGrpSpPr/>
              <p:nvPr/>
            </p:nvGrpSpPr>
            <p:grpSpPr>
              <a:xfrm>
                <a:off x="6865432" y="1043089"/>
                <a:ext cx="619405" cy="535093"/>
                <a:chOff x="9607807" y="10634655"/>
                <a:chExt cx="619405" cy="535093"/>
              </a:xfrm>
              <a:solidFill>
                <a:schemeClr val="bg2"/>
              </a:solidFill>
            </p:grpSpPr>
            <p:sp>
              <p:nvSpPr>
                <p:cNvPr id="286" name="Oval 8">
                  <a:extLst>
                    <a:ext uri="{FF2B5EF4-FFF2-40B4-BE49-F238E27FC236}">
                      <a16:creationId xmlns:a16="http://schemas.microsoft.com/office/drawing/2014/main" id="{8CAA9B7F-D800-A6EA-EC5D-397F2E2FDF8D}"/>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87" name="Oval 286">
                  <a:extLst>
                    <a:ext uri="{FF2B5EF4-FFF2-40B4-BE49-F238E27FC236}">
                      <a16:creationId xmlns:a16="http://schemas.microsoft.com/office/drawing/2014/main" id="{DC07BA92-2C88-6ED1-1D14-261908F05D9A}"/>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88" name="Group 287">
                <a:extLst>
                  <a:ext uri="{FF2B5EF4-FFF2-40B4-BE49-F238E27FC236}">
                    <a16:creationId xmlns:a16="http://schemas.microsoft.com/office/drawing/2014/main" id="{CAE58796-12E6-7750-6BB4-8DAEDCE40CD3}"/>
                  </a:ext>
                </a:extLst>
              </p:cNvPr>
              <p:cNvGrpSpPr/>
              <p:nvPr/>
            </p:nvGrpSpPr>
            <p:grpSpPr>
              <a:xfrm>
                <a:off x="7215491" y="1203052"/>
                <a:ext cx="619405" cy="535093"/>
                <a:chOff x="9607807" y="10634655"/>
                <a:chExt cx="619405" cy="535093"/>
              </a:xfrm>
              <a:solidFill>
                <a:schemeClr val="bg2"/>
              </a:solidFill>
            </p:grpSpPr>
            <p:sp>
              <p:nvSpPr>
                <p:cNvPr id="289" name="Oval 8">
                  <a:extLst>
                    <a:ext uri="{FF2B5EF4-FFF2-40B4-BE49-F238E27FC236}">
                      <a16:creationId xmlns:a16="http://schemas.microsoft.com/office/drawing/2014/main" id="{2365848E-97DE-AC98-3146-E624DAE20527}"/>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90" name="Oval 289">
                  <a:extLst>
                    <a:ext uri="{FF2B5EF4-FFF2-40B4-BE49-F238E27FC236}">
                      <a16:creationId xmlns:a16="http://schemas.microsoft.com/office/drawing/2014/main" id="{2A588E20-1F16-3CC1-B5B1-F3F2C74EEBA0}"/>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91" name="Group 290">
                <a:extLst>
                  <a:ext uri="{FF2B5EF4-FFF2-40B4-BE49-F238E27FC236}">
                    <a16:creationId xmlns:a16="http://schemas.microsoft.com/office/drawing/2014/main" id="{20D3614B-DF06-B3EA-7230-7F37567607AB}"/>
                  </a:ext>
                </a:extLst>
              </p:cNvPr>
              <p:cNvGrpSpPr/>
              <p:nvPr/>
            </p:nvGrpSpPr>
            <p:grpSpPr>
              <a:xfrm>
                <a:off x="7175134" y="1515094"/>
                <a:ext cx="619405" cy="535093"/>
                <a:chOff x="9607807" y="10634655"/>
                <a:chExt cx="619405" cy="535093"/>
              </a:xfrm>
              <a:solidFill>
                <a:schemeClr val="bg2"/>
              </a:solidFill>
            </p:grpSpPr>
            <p:sp>
              <p:nvSpPr>
                <p:cNvPr id="292" name="Oval 8">
                  <a:extLst>
                    <a:ext uri="{FF2B5EF4-FFF2-40B4-BE49-F238E27FC236}">
                      <a16:creationId xmlns:a16="http://schemas.microsoft.com/office/drawing/2014/main" id="{CAD7E582-93E4-437A-1AB0-DB892E4643F4}"/>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93" name="Oval 292">
                  <a:extLst>
                    <a:ext uri="{FF2B5EF4-FFF2-40B4-BE49-F238E27FC236}">
                      <a16:creationId xmlns:a16="http://schemas.microsoft.com/office/drawing/2014/main" id="{2ECFB917-43E8-B16A-6C1D-D08404C9EC49}"/>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94" name="Group 293">
                <a:extLst>
                  <a:ext uri="{FF2B5EF4-FFF2-40B4-BE49-F238E27FC236}">
                    <a16:creationId xmlns:a16="http://schemas.microsoft.com/office/drawing/2014/main" id="{BDD6BE28-F049-94B1-BC8A-D8BB0F0283DD}"/>
                  </a:ext>
                </a:extLst>
              </p:cNvPr>
              <p:cNvGrpSpPr/>
              <p:nvPr/>
            </p:nvGrpSpPr>
            <p:grpSpPr>
              <a:xfrm>
                <a:off x="6712222" y="1389129"/>
                <a:ext cx="619405" cy="535093"/>
                <a:chOff x="9607807" y="10634655"/>
                <a:chExt cx="619405" cy="535093"/>
              </a:xfrm>
              <a:solidFill>
                <a:schemeClr val="bg2"/>
              </a:solidFill>
            </p:grpSpPr>
            <p:sp>
              <p:nvSpPr>
                <p:cNvPr id="295" name="Oval 8">
                  <a:extLst>
                    <a:ext uri="{FF2B5EF4-FFF2-40B4-BE49-F238E27FC236}">
                      <a16:creationId xmlns:a16="http://schemas.microsoft.com/office/drawing/2014/main" id="{EC3FA07D-BFFE-FACC-A0F1-0B4079B9A30C}"/>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96" name="Oval 295">
                  <a:extLst>
                    <a:ext uri="{FF2B5EF4-FFF2-40B4-BE49-F238E27FC236}">
                      <a16:creationId xmlns:a16="http://schemas.microsoft.com/office/drawing/2014/main" id="{820C0138-B6A5-6DFC-31C8-7A32DDCC487D}"/>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sp>
          <p:nvSpPr>
            <p:cNvPr id="299" name="TextBox 298">
              <a:extLst>
                <a:ext uri="{FF2B5EF4-FFF2-40B4-BE49-F238E27FC236}">
                  <a16:creationId xmlns:a16="http://schemas.microsoft.com/office/drawing/2014/main" id="{30447635-6A03-658A-F293-0E884F9C9D57}"/>
                </a:ext>
              </a:extLst>
            </p:cNvPr>
            <p:cNvSpPr txBox="1"/>
            <p:nvPr/>
          </p:nvSpPr>
          <p:spPr>
            <a:xfrm>
              <a:off x="6599385" y="632818"/>
              <a:ext cx="1849802" cy="646331"/>
            </a:xfrm>
            <a:prstGeom prst="rect">
              <a:avLst/>
            </a:prstGeom>
            <a:noFill/>
          </p:spPr>
          <p:txBody>
            <a:bodyPr wrap="none" rtlCol="0">
              <a:spAutoFit/>
            </a:bodyPr>
            <a:lstStyle/>
            <a:p>
              <a:pPr algn="ctr"/>
              <a:r>
                <a:rPr lang="en-IN" dirty="0"/>
                <a:t>Enrichment of</a:t>
              </a:r>
            </a:p>
            <a:p>
              <a:pPr algn="ctr"/>
              <a:r>
                <a:rPr lang="en-IN" dirty="0"/>
                <a:t>Proliferative State</a:t>
              </a:r>
            </a:p>
          </p:txBody>
        </p:sp>
        <p:sp>
          <p:nvSpPr>
            <p:cNvPr id="25" name="Rectangle 24">
              <a:extLst>
                <a:ext uri="{FF2B5EF4-FFF2-40B4-BE49-F238E27FC236}">
                  <a16:creationId xmlns:a16="http://schemas.microsoft.com/office/drawing/2014/main" id="{BDE1E4BE-BC59-22D1-CA0E-05FA290F87C5}"/>
                </a:ext>
              </a:extLst>
            </p:cNvPr>
            <p:cNvSpPr/>
            <p:nvPr/>
          </p:nvSpPr>
          <p:spPr>
            <a:xfrm>
              <a:off x="6339655" y="1209414"/>
              <a:ext cx="2297149" cy="235467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F457D39D-7E00-FB74-F1D1-A276B7681984}"/>
              </a:ext>
            </a:extLst>
          </p:cNvPr>
          <p:cNvGrpSpPr/>
          <p:nvPr/>
        </p:nvGrpSpPr>
        <p:grpSpPr>
          <a:xfrm>
            <a:off x="6425220" y="3971758"/>
            <a:ext cx="2271105" cy="2583787"/>
            <a:chOff x="6425220" y="3971758"/>
            <a:chExt cx="2271105" cy="2583787"/>
          </a:xfrm>
          <a:effectLst>
            <a:outerShdw blurRad="63500" sx="102000" sy="102000" algn="ctr" rotWithShape="0">
              <a:prstClr val="black">
                <a:alpha val="40000"/>
              </a:prstClr>
            </a:outerShdw>
          </a:effectLst>
        </p:grpSpPr>
        <p:grpSp>
          <p:nvGrpSpPr>
            <p:cNvPr id="260" name="Group 259">
              <a:extLst>
                <a:ext uri="{FF2B5EF4-FFF2-40B4-BE49-F238E27FC236}">
                  <a16:creationId xmlns:a16="http://schemas.microsoft.com/office/drawing/2014/main" id="{D5A0EB07-273B-EE16-3A8D-CA214C7AB7FB}"/>
                </a:ext>
              </a:extLst>
            </p:cNvPr>
            <p:cNvGrpSpPr/>
            <p:nvPr/>
          </p:nvGrpSpPr>
          <p:grpSpPr>
            <a:xfrm>
              <a:off x="6462574" y="4006973"/>
              <a:ext cx="2147154" cy="1828204"/>
              <a:chOff x="5900599" y="3825998"/>
              <a:chExt cx="2147154" cy="1828204"/>
            </a:xfrm>
          </p:grpSpPr>
          <p:grpSp>
            <p:nvGrpSpPr>
              <p:cNvPr id="200" name="Group 199">
                <a:extLst>
                  <a:ext uri="{FF2B5EF4-FFF2-40B4-BE49-F238E27FC236}">
                    <a16:creationId xmlns:a16="http://schemas.microsoft.com/office/drawing/2014/main" id="{E356DEF6-DDCE-E4B9-D34A-75518DCB079A}"/>
                  </a:ext>
                </a:extLst>
              </p:cNvPr>
              <p:cNvGrpSpPr/>
              <p:nvPr/>
            </p:nvGrpSpPr>
            <p:grpSpPr>
              <a:xfrm>
                <a:off x="7069720" y="3825998"/>
                <a:ext cx="619405" cy="535093"/>
                <a:chOff x="9607807" y="10634655"/>
                <a:chExt cx="619405" cy="535093"/>
              </a:xfrm>
              <a:solidFill>
                <a:schemeClr val="bg2"/>
              </a:solidFill>
            </p:grpSpPr>
            <p:sp>
              <p:nvSpPr>
                <p:cNvPr id="201" name="Oval 8">
                  <a:extLst>
                    <a:ext uri="{FF2B5EF4-FFF2-40B4-BE49-F238E27FC236}">
                      <a16:creationId xmlns:a16="http://schemas.microsoft.com/office/drawing/2014/main" id="{7A29AD70-4135-B4AF-ADA8-890C3B8B2ED6}"/>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02" name="Oval 201">
                  <a:extLst>
                    <a:ext uri="{FF2B5EF4-FFF2-40B4-BE49-F238E27FC236}">
                      <a16:creationId xmlns:a16="http://schemas.microsoft.com/office/drawing/2014/main" id="{8DED72DC-21C2-548F-F177-9FE176E21522}"/>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03" name="Group 202">
                <a:extLst>
                  <a:ext uri="{FF2B5EF4-FFF2-40B4-BE49-F238E27FC236}">
                    <a16:creationId xmlns:a16="http://schemas.microsoft.com/office/drawing/2014/main" id="{422C8F06-DD8B-C597-53F1-9BE778E74B4D}"/>
                  </a:ext>
                </a:extLst>
              </p:cNvPr>
              <p:cNvGrpSpPr/>
              <p:nvPr/>
            </p:nvGrpSpPr>
            <p:grpSpPr>
              <a:xfrm>
                <a:off x="7419779" y="3985961"/>
                <a:ext cx="619405" cy="535093"/>
                <a:chOff x="9607807" y="10634655"/>
                <a:chExt cx="619405" cy="535093"/>
              </a:xfrm>
              <a:solidFill>
                <a:schemeClr val="bg2"/>
              </a:solidFill>
            </p:grpSpPr>
            <p:sp>
              <p:nvSpPr>
                <p:cNvPr id="204" name="Oval 8">
                  <a:extLst>
                    <a:ext uri="{FF2B5EF4-FFF2-40B4-BE49-F238E27FC236}">
                      <a16:creationId xmlns:a16="http://schemas.microsoft.com/office/drawing/2014/main" id="{D168ECF5-E4DE-769B-1EE1-3FDA5508838B}"/>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05" name="Oval 204">
                  <a:extLst>
                    <a:ext uri="{FF2B5EF4-FFF2-40B4-BE49-F238E27FC236}">
                      <a16:creationId xmlns:a16="http://schemas.microsoft.com/office/drawing/2014/main" id="{1F61C187-33B1-1FA1-7D62-E0E3AA5C7E98}"/>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06" name="Group 205">
                <a:extLst>
                  <a:ext uri="{FF2B5EF4-FFF2-40B4-BE49-F238E27FC236}">
                    <a16:creationId xmlns:a16="http://schemas.microsoft.com/office/drawing/2014/main" id="{B8E8CD42-78C5-1759-C046-9876DCE4E169}"/>
                  </a:ext>
                </a:extLst>
              </p:cNvPr>
              <p:cNvGrpSpPr/>
              <p:nvPr/>
            </p:nvGrpSpPr>
            <p:grpSpPr>
              <a:xfrm>
                <a:off x="7379422" y="4298003"/>
                <a:ext cx="619405" cy="535093"/>
                <a:chOff x="9607807" y="10634655"/>
                <a:chExt cx="619405" cy="535093"/>
              </a:xfrm>
              <a:solidFill>
                <a:schemeClr val="bg2"/>
              </a:solidFill>
            </p:grpSpPr>
            <p:sp>
              <p:nvSpPr>
                <p:cNvPr id="207" name="Oval 8">
                  <a:extLst>
                    <a:ext uri="{FF2B5EF4-FFF2-40B4-BE49-F238E27FC236}">
                      <a16:creationId xmlns:a16="http://schemas.microsoft.com/office/drawing/2014/main" id="{B742CF46-466D-4220-A44C-59D155E71E0E}"/>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08" name="Oval 207">
                  <a:extLst>
                    <a:ext uri="{FF2B5EF4-FFF2-40B4-BE49-F238E27FC236}">
                      <a16:creationId xmlns:a16="http://schemas.microsoft.com/office/drawing/2014/main" id="{2E8EA399-3F35-5FF3-B592-9F662F018A56}"/>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09" name="Group 208">
                <a:extLst>
                  <a:ext uri="{FF2B5EF4-FFF2-40B4-BE49-F238E27FC236}">
                    <a16:creationId xmlns:a16="http://schemas.microsoft.com/office/drawing/2014/main" id="{C15785B1-89CD-8D1F-4727-1380BC363B1E}"/>
                  </a:ext>
                </a:extLst>
              </p:cNvPr>
              <p:cNvGrpSpPr/>
              <p:nvPr/>
            </p:nvGrpSpPr>
            <p:grpSpPr>
              <a:xfrm>
                <a:off x="6916510" y="4172038"/>
                <a:ext cx="619405" cy="535093"/>
                <a:chOff x="9607807" y="10634655"/>
                <a:chExt cx="619405" cy="535093"/>
              </a:xfrm>
              <a:solidFill>
                <a:schemeClr val="bg2"/>
              </a:solidFill>
            </p:grpSpPr>
            <p:sp>
              <p:nvSpPr>
                <p:cNvPr id="210" name="Oval 8">
                  <a:extLst>
                    <a:ext uri="{FF2B5EF4-FFF2-40B4-BE49-F238E27FC236}">
                      <a16:creationId xmlns:a16="http://schemas.microsoft.com/office/drawing/2014/main" id="{ABFCFA52-EA10-B46E-6EC5-65DE2B11ED91}"/>
                    </a:ext>
                  </a:extLst>
                </p:cNvPr>
                <p:cNvSpPr/>
                <p:nvPr/>
              </p:nvSpPr>
              <p:spPr>
                <a:xfrm>
                  <a:off x="9607807" y="10634655"/>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11" name="Oval 210">
                  <a:extLst>
                    <a:ext uri="{FF2B5EF4-FFF2-40B4-BE49-F238E27FC236}">
                      <a16:creationId xmlns:a16="http://schemas.microsoft.com/office/drawing/2014/main" id="{07CCF849-0BD2-DCB3-7AE9-8A3ADD4BD0D5}"/>
                    </a:ext>
                  </a:extLst>
                </p:cNvPr>
                <p:cNvSpPr/>
                <p:nvPr/>
              </p:nvSpPr>
              <p:spPr>
                <a:xfrm>
                  <a:off x="9920225" y="11029639"/>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12" name="Group 211">
                <a:extLst>
                  <a:ext uri="{FF2B5EF4-FFF2-40B4-BE49-F238E27FC236}">
                    <a16:creationId xmlns:a16="http://schemas.microsoft.com/office/drawing/2014/main" id="{652F2834-D466-5EAD-057A-D15D899020F7}"/>
                  </a:ext>
                </a:extLst>
              </p:cNvPr>
              <p:cNvGrpSpPr/>
              <p:nvPr/>
            </p:nvGrpSpPr>
            <p:grpSpPr>
              <a:xfrm>
                <a:off x="6214692" y="4450319"/>
                <a:ext cx="619405" cy="535093"/>
                <a:chOff x="557737" y="3161453"/>
                <a:chExt cx="619405" cy="535093"/>
              </a:xfrm>
            </p:grpSpPr>
            <p:sp>
              <p:nvSpPr>
                <p:cNvPr id="213" name="Oval 8">
                  <a:extLst>
                    <a:ext uri="{FF2B5EF4-FFF2-40B4-BE49-F238E27FC236}">
                      <a16:creationId xmlns:a16="http://schemas.microsoft.com/office/drawing/2014/main" id="{3F2A62A6-963B-FF2E-0824-285DBE0A4CF6}"/>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14" name="Oval 213">
                  <a:extLst>
                    <a:ext uri="{FF2B5EF4-FFF2-40B4-BE49-F238E27FC236}">
                      <a16:creationId xmlns:a16="http://schemas.microsoft.com/office/drawing/2014/main" id="{F1FB5504-9CD3-E4C4-8BC7-64A20114CB2D}"/>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15" name="Group 214">
                <a:extLst>
                  <a:ext uri="{FF2B5EF4-FFF2-40B4-BE49-F238E27FC236}">
                    <a16:creationId xmlns:a16="http://schemas.microsoft.com/office/drawing/2014/main" id="{CEC6356A-6CBE-0604-FD04-8838E5314E84}"/>
                  </a:ext>
                </a:extLst>
              </p:cNvPr>
              <p:cNvGrpSpPr/>
              <p:nvPr/>
            </p:nvGrpSpPr>
            <p:grpSpPr>
              <a:xfrm>
                <a:off x="6671892" y="4179468"/>
                <a:ext cx="619405" cy="535093"/>
                <a:chOff x="557737" y="3161453"/>
                <a:chExt cx="619405" cy="535093"/>
              </a:xfrm>
            </p:grpSpPr>
            <p:sp>
              <p:nvSpPr>
                <p:cNvPr id="216" name="Oval 8">
                  <a:extLst>
                    <a:ext uri="{FF2B5EF4-FFF2-40B4-BE49-F238E27FC236}">
                      <a16:creationId xmlns:a16="http://schemas.microsoft.com/office/drawing/2014/main" id="{B9F93C9C-83E2-9425-4E3B-C58570244211}"/>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17" name="Oval 216">
                  <a:extLst>
                    <a:ext uri="{FF2B5EF4-FFF2-40B4-BE49-F238E27FC236}">
                      <a16:creationId xmlns:a16="http://schemas.microsoft.com/office/drawing/2014/main" id="{16D127CA-D643-C581-B90E-0B3C45970CBC}"/>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18" name="Group 217">
                <a:extLst>
                  <a:ext uri="{FF2B5EF4-FFF2-40B4-BE49-F238E27FC236}">
                    <a16:creationId xmlns:a16="http://schemas.microsoft.com/office/drawing/2014/main" id="{E64E0B28-8975-6F90-8F7F-49F8054E2816}"/>
                  </a:ext>
                </a:extLst>
              </p:cNvPr>
              <p:cNvGrpSpPr/>
              <p:nvPr/>
            </p:nvGrpSpPr>
            <p:grpSpPr>
              <a:xfrm>
                <a:off x="6836812" y="4615990"/>
                <a:ext cx="619405" cy="535093"/>
                <a:chOff x="557737" y="3161453"/>
                <a:chExt cx="619405" cy="535093"/>
              </a:xfrm>
            </p:grpSpPr>
            <p:sp>
              <p:nvSpPr>
                <p:cNvPr id="219" name="Oval 8">
                  <a:extLst>
                    <a:ext uri="{FF2B5EF4-FFF2-40B4-BE49-F238E27FC236}">
                      <a16:creationId xmlns:a16="http://schemas.microsoft.com/office/drawing/2014/main" id="{DB3D8059-9B61-4FB8-57BC-7BEE38049587}"/>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20" name="Oval 219">
                  <a:extLst>
                    <a:ext uri="{FF2B5EF4-FFF2-40B4-BE49-F238E27FC236}">
                      <a16:creationId xmlns:a16="http://schemas.microsoft.com/office/drawing/2014/main" id="{88106731-436E-55C8-3F8B-C53FB9A188C7}"/>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21" name="Group 220">
                <a:extLst>
                  <a:ext uri="{FF2B5EF4-FFF2-40B4-BE49-F238E27FC236}">
                    <a16:creationId xmlns:a16="http://schemas.microsoft.com/office/drawing/2014/main" id="{D61B4E55-E27C-1D97-437F-643D2F1C3825}"/>
                  </a:ext>
                </a:extLst>
              </p:cNvPr>
              <p:cNvGrpSpPr/>
              <p:nvPr/>
            </p:nvGrpSpPr>
            <p:grpSpPr>
              <a:xfrm>
                <a:off x="6443292" y="4733729"/>
                <a:ext cx="619405" cy="535093"/>
                <a:chOff x="557737" y="3161453"/>
                <a:chExt cx="619405" cy="535093"/>
              </a:xfrm>
            </p:grpSpPr>
            <p:sp>
              <p:nvSpPr>
                <p:cNvPr id="222" name="Oval 8">
                  <a:extLst>
                    <a:ext uri="{FF2B5EF4-FFF2-40B4-BE49-F238E27FC236}">
                      <a16:creationId xmlns:a16="http://schemas.microsoft.com/office/drawing/2014/main" id="{F6D663F8-6D0B-3933-BEFF-337771755175}"/>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23" name="Oval 222">
                  <a:extLst>
                    <a:ext uri="{FF2B5EF4-FFF2-40B4-BE49-F238E27FC236}">
                      <a16:creationId xmlns:a16="http://schemas.microsoft.com/office/drawing/2014/main" id="{93FA5D93-80D9-705F-8C04-6BD4B541F146}"/>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24" name="Group 223">
                <a:extLst>
                  <a:ext uri="{FF2B5EF4-FFF2-40B4-BE49-F238E27FC236}">
                    <a16:creationId xmlns:a16="http://schemas.microsoft.com/office/drawing/2014/main" id="{20332294-84F2-AC4C-ADF3-513D66B21CA5}"/>
                  </a:ext>
                </a:extLst>
              </p:cNvPr>
              <p:cNvGrpSpPr/>
              <p:nvPr/>
            </p:nvGrpSpPr>
            <p:grpSpPr>
              <a:xfrm>
                <a:off x="6289407" y="4002662"/>
                <a:ext cx="619405" cy="535093"/>
                <a:chOff x="557737" y="3161453"/>
                <a:chExt cx="619405" cy="535093"/>
              </a:xfrm>
            </p:grpSpPr>
            <p:sp>
              <p:nvSpPr>
                <p:cNvPr id="225" name="Oval 8">
                  <a:extLst>
                    <a:ext uri="{FF2B5EF4-FFF2-40B4-BE49-F238E27FC236}">
                      <a16:creationId xmlns:a16="http://schemas.microsoft.com/office/drawing/2014/main" id="{59A886A9-6006-272B-75EC-26581B7EB330}"/>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26" name="Oval 225">
                  <a:extLst>
                    <a:ext uri="{FF2B5EF4-FFF2-40B4-BE49-F238E27FC236}">
                      <a16:creationId xmlns:a16="http://schemas.microsoft.com/office/drawing/2014/main" id="{DFC07FA2-489A-6226-5287-4C5AD1F122AF}"/>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27" name="Group 226">
                <a:extLst>
                  <a:ext uri="{FF2B5EF4-FFF2-40B4-BE49-F238E27FC236}">
                    <a16:creationId xmlns:a16="http://schemas.microsoft.com/office/drawing/2014/main" id="{F11EC0AE-607E-0E8E-C629-74A1DB5F16DA}"/>
                  </a:ext>
                </a:extLst>
              </p:cNvPr>
              <p:cNvGrpSpPr/>
              <p:nvPr/>
            </p:nvGrpSpPr>
            <p:grpSpPr>
              <a:xfrm>
                <a:off x="6981594" y="4306219"/>
                <a:ext cx="619405" cy="535093"/>
                <a:chOff x="557737" y="3161453"/>
                <a:chExt cx="619405" cy="535093"/>
              </a:xfrm>
            </p:grpSpPr>
            <p:sp>
              <p:nvSpPr>
                <p:cNvPr id="228" name="Oval 8">
                  <a:extLst>
                    <a:ext uri="{FF2B5EF4-FFF2-40B4-BE49-F238E27FC236}">
                      <a16:creationId xmlns:a16="http://schemas.microsoft.com/office/drawing/2014/main" id="{F1FC391E-A497-6ACF-D171-0FE19F7E1CB4}"/>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29" name="Oval 228">
                  <a:extLst>
                    <a:ext uri="{FF2B5EF4-FFF2-40B4-BE49-F238E27FC236}">
                      <a16:creationId xmlns:a16="http://schemas.microsoft.com/office/drawing/2014/main" id="{B62686D1-32EB-DE37-ED5A-0B358975C7E9}"/>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30" name="Group 229">
                <a:extLst>
                  <a:ext uri="{FF2B5EF4-FFF2-40B4-BE49-F238E27FC236}">
                    <a16:creationId xmlns:a16="http://schemas.microsoft.com/office/drawing/2014/main" id="{F7C88CCB-761E-A793-1E1B-843AA95F2317}"/>
                  </a:ext>
                </a:extLst>
              </p:cNvPr>
              <p:cNvGrpSpPr/>
              <p:nvPr/>
            </p:nvGrpSpPr>
            <p:grpSpPr>
              <a:xfrm>
                <a:off x="5900599" y="4285738"/>
                <a:ext cx="619405" cy="535093"/>
                <a:chOff x="557737" y="3161453"/>
                <a:chExt cx="619405" cy="535093"/>
              </a:xfrm>
            </p:grpSpPr>
            <p:sp>
              <p:nvSpPr>
                <p:cNvPr id="231" name="Oval 8">
                  <a:extLst>
                    <a:ext uri="{FF2B5EF4-FFF2-40B4-BE49-F238E27FC236}">
                      <a16:creationId xmlns:a16="http://schemas.microsoft.com/office/drawing/2014/main" id="{E54AFB2E-8AF2-9C13-DB88-11D316E13C94}"/>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32" name="Oval 231">
                  <a:extLst>
                    <a:ext uri="{FF2B5EF4-FFF2-40B4-BE49-F238E27FC236}">
                      <a16:creationId xmlns:a16="http://schemas.microsoft.com/office/drawing/2014/main" id="{3FAFC154-5D14-E09F-2A68-F23DA9CC9A70}"/>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33" name="Group 232">
                <a:extLst>
                  <a:ext uri="{FF2B5EF4-FFF2-40B4-BE49-F238E27FC236}">
                    <a16:creationId xmlns:a16="http://schemas.microsoft.com/office/drawing/2014/main" id="{5B1CEEC2-0790-B143-224B-EC232F5D9E6E}"/>
                  </a:ext>
                </a:extLst>
              </p:cNvPr>
              <p:cNvGrpSpPr/>
              <p:nvPr/>
            </p:nvGrpSpPr>
            <p:grpSpPr>
              <a:xfrm>
                <a:off x="6025625" y="4723832"/>
                <a:ext cx="619405" cy="535093"/>
                <a:chOff x="557737" y="3161453"/>
                <a:chExt cx="619405" cy="535093"/>
              </a:xfrm>
            </p:grpSpPr>
            <p:sp>
              <p:nvSpPr>
                <p:cNvPr id="234" name="Oval 8">
                  <a:extLst>
                    <a:ext uri="{FF2B5EF4-FFF2-40B4-BE49-F238E27FC236}">
                      <a16:creationId xmlns:a16="http://schemas.microsoft.com/office/drawing/2014/main" id="{287C9207-53A3-F7B2-15A5-9E07B53B0DF8}"/>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35" name="Oval 234">
                  <a:extLst>
                    <a:ext uri="{FF2B5EF4-FFF2-40B4-BE49-F238E27FC236}">
                      <a16:creationId xmlns:a16="http://schemas.microsoft.com/office/drawing/2014/main" id="{5A4DFF96-1261-2BDB-9AD3-1F0A1D927486}"/>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36" name="Group 235">
                <a:extLst>
                  <a:ext uri="{FF2B5EF4-FFF2-40B4-BE49-F238E27FC236}">
                    <a16:creationId xmlns:a16="http://schemas.microsoft.com/office/drawing/2014/main" id="{A1EFD43B-CC47-72A3-74C3-9DE9DCD52B90}"/>
                  </a:ext>
                </a:extLst>
              </p:cNvPr>
              <p:cNvGrpSpPr/>
              <p:nvPr/>
            </p:nvGrpSpPr>
            <p:grpSpPr>
              <a:xfrm>
                <a:off x="6661446" y="4835699"/>
                <a:ext cx="619405" cy="535093"/>
                <a:chOff x="557737" y="3161453"/>
                <a:chExt cx="619405" cy="535093"/>
              </a:xfrm>
            </p:grpSpPr>
            <p:sp>
              <p:nvSpPr>
                <p:cNvPr id="237" name="Oval 8">
                  <a:extLst>
                    <a:ext uri="{FF2B5EF4-FFF2-40B4-BE49-F238E27FC236}">
                      <a16:creationId xmlns:a16="http://schemas.microsoft.com/office/drawing/2014/main" id="{13288CC0-116E-DBEE-3644-A01F92A1CCA4}"/>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38" name="Oval 237">
                  <a:extLst>
                    <a:ext uri="{FF2B5EF4-FFF2-40B4-BE49-F238E27FC236}">
                      <a16:creationId xmlns:a16="http://schemas.microsoft.com/office/drawing/2014/main" id="{EB5434A8-70D2-AE58-EF22-52E768D5AD3D}"/>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39" name="Group 238">
                <a:extLst>
                  <a:ext uri="{FF2B5EF4-FFF2-40B4-BE49-F238E27FC236}">
                    <a16:creationId xmlns:a16="http://schemas.microsoft.com/office/drawing/2014/main" id="{998DA087-60ED-B5BD-DEF9-9EBE5120454D}"/>
                  </a:ext>
                </a:extLst>
              </p:cNvPr>
              <p:cNvGrpSpPr/>
              <p:nvPr/>
            </p:nvGrpSpPr>
            <p:grpSpPr>
              <a:xfrm>
                <a:off x="7118646" y="4564848"/>
                <a:ext cx="619405" cy="535093"/>
                <a:chOff x="557737" y="3161453"/>
                <a:chExt cx="619405" cy="535093"/>
              </a:xfrm>
            </p:grpSpPr>
            <p:sp>
              <p:nvSpPr>
                <p:cNvPr id="240" name="Oval 8">
                  <a:extLst>
                    <a:ext uri="{FF2B5EF4-FFF2-40B4-BE49-F238E27FC236}">
                      <a16:creationId xmlns:a16="http://schemas.microsoft.com/office/drawing/2014/main" id="{FEE2403C-5138-F405-B8B2-71EE7E395397}"/>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41" name="Oval 240">
                  <a:extLst>
                    <a:ext uri="{FF2B5EF4-FFF2-40B4-BE49-F238E27FC236}">
                      <a16:creationId xmlns:a16="http://schemas.microsoft.com/office/drawing/2014/main" id="{25B986ED-88AF-4D7C-A2F0-E5881B8FA7FF}"/>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42" name="Group 241">
                <a:extLst>
                  <a:ext uri="{FF2B5EF4-FFF2-40B4-BE49-F238E27FC236}">
                    <a16:creationId xmlns:a16="http://schemas.microsoft.com/office/drawing/2014/main" id="{EEA80A24-AC92-820A-935C-E69FCDB28086}"/>
                  </a:ext>
                </a:extLst>
              </p:cNvPr>
              <p:cNvGrpSpPr/>
              <p:nvPr/>
            </p:nvGrpSpPr>
            <p:grpSpPr>
              <a:xfrm>
                <a:off x="7283566" y="5001370"/>
                <a:ext cx="619405" cy="535093"/>
                <a:chOff x="557737" y="3161453"/>
                <a:chExt cx="619405" cy="535093"/>
              </a:xfrm>
            </p:grpSpPr>
            <p:sp>
              <p:nvSpPr>
                <p:cNvPr id="243" name="Oval 8">
                  <a:extLst>
                    <a:ext uri="{FF2B5EF4-FFF2-40B4-BE49-F238E27FC236}">
                      <a16:creationId xmlns:a16="http://schemas.microsoft.com/office/drawing/2014/main" id="{F19F4691-68E1-A4EC-7E7E-45C09BB50D41}"/>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44" name="Oval 243">
                  <a:extLst>
                    <a:ext uri="{FF2B5EF4-FFF2-40B4-BE49-F238E27FC236}">
                      <a16:creationId xmlns:a16="http://schemas.microsoft.com/office/drawing/2014/main" id="{B33A4EC8-D9EC-D3C2-F371-40DDE481EE19}"/>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45" name="Group 244">
                <a:extLst>
                  <a:ext uri="{FF2B5EF4-FFF2-40B4-BE49-F238E27FC236}">
                    <a16:creationId xmlns:a16="http://schemas.microsoft.com/office/drawing/2014/main" id="{232B8915-4016-7472-FCEF-444FA28D826A}"/>
                  </a:ext>
                </a:extLst>
              </p:cNvPr>
              <p:cNvGrpSpPr/>
              <p:nvPr/>
            </p:nvGrpSpPr>
            <p:grpSpPr>
              <a:xfrm>
                <a:off x="6890046" y="5119109"/>
                <a:ext cx="619405" cy="535093"/>
                <a:chOff x="557737" y="3161453"/>
                <a:chExt cx="619405" cy="535093"/>
              </a:xfrm>
            </p:grpSpPr>
            <p:sp>
              <p:nvSpPr>
                <p:cNvPr id="246" name="Oval 8">
                  <a:extLst>
                    <a:ext uri="{FF2B5EF4-FFF2-40B4-BE49-F238E27FC236}">
                      <a16:creationId xmlns:a16="http://schemas.microsoft.com/office/drawing/2014/main" id="{008CFB78-39BF-7FBA-ACA2-17F08FC72B47}"/>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47" name="Oval 246">
                  <a:extLst>
                    <a:ext uri="{FF2B5EF4-FFF2-40B4-BE49-F238E27FC236}">
                      <a16:creationId xmlns:a16="http://schemas.microsoft.com/office/drawing/2014/main" id="{2B5E8BC6-8781-46D6-AC30-D1D11D8DE14F}"/>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48" name="Group 247">
                <a:extLst>
                  <a:ext uri="{FF2B5EF4-FFF2-40B4-BE49-F238E27FC236}">
                    <a16:creationId xmlns:a16="http://schemas.microsoft.com/office/drawing/2014/main" id="{338FE478-C2A0-97E5-954B-484F41EC71A1}"/>
                  </a:ext>
                </a:extLst>
              </p:cNvPr>
              <p:cNvGrpSpPr/>
              <p:nvPr/>
            </p:nvGrpSpPr>
            <p:grpSpPr>
              <a:xfrm>
                <a:off x="6736161" y="4388042"/>
                <a:ext cx="619405" cy="535093"/>
                <a:chOff x="557737" y="3161453"/>
                <a:chExt cx="619405" cy="535093"/>
              </a:xfrm>
            </p:grpSpPr>
            <p:sp>
              <p:nvSpPr>
                <p:cNvPr id="249" name="Oval 8">
                  <a:extLst>
                    <a:ext uri="{FF2B5EF4-FFF2-40B4-BE49-F238E27FC236}">
                      <a16:creationId xmlns:a16="http://schemas.microsoft.com/office/drawing/2014/main" id="{BAE18998-A492-7ED4-1B20-C5FD7B131F7F}"/>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50" name="Oval 249">
                  <a:extLst>
                    <a:ext uri="{FF2B5EF4-FFF2-40B4-BE49-F238E27FC236}">
                      <a16:creationId xmlns:a16="http://schemas.microsoft.com/office/drawing/2014/main" id="{7EF808A7-6A66-634F-F52C-296AE3DCC8E3}"/>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51" name="Group 250">
                <a:extLst>
                  <a:ext uri="{FF2B5EF4-FFF2-40B4-BE49-F238E27FC236}">
                    <a16:creationId xmlns:a16="http://schemas.microsoft.com/office/drawing/2014/main" id="{E6F263FC-6FF5-D510-408D-8CC2904AEA93}"/>
                  </a:ext>
                </a:extLst>
              </p:cNvPr>
              <p:cNvGrpSpPr/>
              <p:nvPr/>
            </p:nvGrpSpPr>
            <p:grpSpPr>
              <a:xfrm>
                <a:off x="7428348" y="4691599"/>
                <a:ext cx="619405" cy="535093"/>
                <a:chOff x="557737" y="3161453"/>
                <a:chExt cx="619405" cy="535093"/>
              </a:xfrm>
            </p:grpSpPr>
            <p:sp>
              <p:nvSpPr>
                <p:cNvPr id="252" name="Oval 8">
                  <a:extLst>
                    <a:ext uri="{FF2B5EF4-FFF2-40B4-BE49-F238E27FC236}">
                      <a16:creationId xmlns:a16="http://schemas.microsoft.com/office/drawing/2014/main" id="{B1CB7750-6CA5-9332-40FB-1F2613D5EE8A}"/>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tx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53" name="Oval 252">
                  <a:extLst>
                    <a:ext uri="{FF2B5EF4-FFF2-40B4-BE49-F238E27FC236}">
                      <a16:creationId xmlns:a16="http://schemas.microsoft.com/office/drawing/2014/main" id="{795B34F1-3E26-D1C1-B720-5B94B54B71DC}"/>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54" name="Group 253">
                <a:extLst>
                  <a:ext uri="{FF2B5EF4-FFF2-40B4-BE49-F238E27FC236}">
                    <a16:creationId xmlns:a16="http://schemas.microsoft.com/office/drawing/2014/main" id="{F58A3D73-7B20-AA33-A556-CEF8A7B5F238}"/>
                  </a:ext>
                </a:extLst>
              </p:cNvPr>
              <p:cNvGrpSpPr/>
              <p:nvPr/>
            </p:nvGrpSpPr>
            <p:grpSpPr>
              <a:xfrm>
                <a:off x="6347353" y="4671118"/>
                <a:ext cx="619405" cy="535093"/>
                <a:chOff x="557737" y="3161453"/>
                <a:chExt cx="619405" cy="535093"/>
              </a:xfrm>
            </p:grpSpPr>
            <p:sp>
              <p:nvSpPr>
                <p:cNvPr id="255" name="Oval 8">
                  <a:extLst>
                    <a:ext uri="{FF2B5EF4-FFF2-40B4-BE49-F238E27FC236}">
                      <a16:creationId xmlns:a16="http://schemas.microsoft.com/office/drawing/2014/main" id="{54A4398F-05B5-B2F6-9896-E3601026F964}"/>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56" name="Oval 255">
                  <a:extLst>
                    <a:ext uri="{FF2B5EF4-FFF2-40B4-BE49-F238E27FC236}">
                      <a16:creationId xmlns:a16="http://schemas.microsoft.com/office/drawing/2014/main" id="{C45661A6-8790-2C4F-7221-01FCE00BD4B7}"/>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nvGrpSpPr>
              <p:cNvPr id="257" name="Group 256">
                <a:extLst>
                  <a:ext uri="{FF2B5EF4-FFF2-40B4-BE49-F238E27FC236}">
                    <a16:creationId xmlns:a16="http://schemas.microsoft.com/office/drawing/2014/main" id="{96EB4471-B49A-1080-BD0D-D93C0EB56334}"/>
                  </a:ext>
                </a:extLst>
              </p:cNvPr>
              <p:cNvGrpSpPr/>
              <p:nvPr/>
            </p:nvGrpSpPr>
            <p:grpSpPr>
              <a:xfrm>
                <a:off x="6472379" y="5109212"/>
                <a:ext cx="619405" cy="535093"/>
                <a:chOff x="557737" y="3161453"/>
                <a:chExt cx="619405" cy="535093"/>
              </a:xfrm>
            </p:grpSpPr>
            <p:sp>
              <p:nvSpPr>
                <p:cNvPr id="258" name="Oval 8">
                  <a:extLst>
                    <a:ext uri="{FF2B5EF4-FFF2-40B4-BE49-F238E27FC236}">
                      <a16:creationId xmlns:a16="http://schemas.microsoft.com/office/drawing/2014/main" id="{3DF4C867-9EBE-0567-EFA0-5C91CEBC7BC3}"/>
                    </a:ext>
                  </a:extLst>
                </p:cNvPr>
                <p:cNvSpPr/>
                <p:nvPr/>
              </p:nvSpPr>
              <p:spPr>
                <a:xfrm>
                  <a:off x="557737" y="3161453"/>
                  <a:ext cx="619405" cy="535093"/>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84546" y="1259369"/>
                        <a:pt x="850833" y="1140307"/>
                      </a:cubicBezTo>
                      <a:cubicBezTo>
                        <a:pt x="835647" y="1053190"/>
                        <a:pt x="511506" y="518800"/>
                        <a:pt x="579371" y="454506"/>
                      </a:cubicBezTo>
                      <a:cubicBezTo>
                        <a:pt x="626996" y="373543"/>
                        <a:pt x="944284" y="1119414"/>
                        <a:pt x="1065146" y="1140306"/>
                      </a:cubicBezTo>
                      <a:cubicBezTo>
                        <a:pt x="1162777" y="1152212"/>
                        <a:pt x="1186590" y="711679"/>
                        <a:pt x="1208021" y="525942"/>
                      </a:cubicBezTo>
                      <a:cubicBezTo>
                        <a:pt x="1229452" y="340205"/>
                        <a:pt x="1185893" y="99183"/>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259" name="Oval 258">
                  <a:extLst>
                    <a:ext uri="{FF2B5EF4-FFF2-40B4-BE49-F238E27FC236}">
                      <a16:creationId xmlns:a16="http://schemas.microsoft.com/office/drawing/2014/main" id="{D4D5C7DD-2804-96CC-DC14-94AAAD50D841}"/>
                    </a:ext>
                  </a:extLst>
                </p:cNvPr>
                <p:cNvSpPr/>
                <p:nvPr/>
              </p:nvSpPr>
              <p:spPr>
                <a:xfrm>
                  <a:off x="870155" y="3556437"/>
                  <a:ext cx="72000" cy="72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grpSp>
        </p:grpSp>
        <p:sp>
          <p:nvSpPr>
            <p:cNvPr id="300" name="TextBox 299">
              <a:extLst>
                <a:ext uri="{FF2B5EF4-FFF2-40B4-BE49-F238E27FC236}">
                  <a16:creationId xmlns:a16="http://schemas.microsoft.com/office/drawing/2014/main" id="{743DCC22-FAF8-656B-BB8C-1C116E005002}"/>
                </a:ext>
              </a:extLst>
            </p:cNvPr>
            <p:cNvSpPr txBox="1"/>
            <p:nvPr/>
          </p:nvSpPr>
          <p:spPr>
            <a:xfrm>
              <a:off x="6756814" y="5909214"/>
              <a:ext cx="1727525" cy="646331"/>
            </a:xfrm>
            <a:prstGeom prst="rect">
              <a:avLst/>
            </a:prstGeom>
            <a:noFill/>
          </p:spPr>
          <p:txBody>
            <a:bodyPr wrap="none" rtlCol="0">
              <a:spAutoFit/>
            </a:bodyPr>
            <a:lstStyle/>
            <a:p>
              <a:pPr algn="ctr"/>
              <a:r>
                <a:rPr lang="en-IN" dirty="0"/>
                <a:t>Enrichment of</a:t>
              </a:r>
            </a:p>
            <a:p>
              <a:pPr algn="ctr"/>
              <a:r>
                <a:rPr lang="en-IN" dirty="0"/>
                <a:t>Pigmented State</a:t>
              </a:r>
            </a:p>
          </p:txBody>
        </p:sp>
        <p:sp>
          <p:nvSpPr>
            <p:cNvPr id="37" name="Rectangle 36">
              <a:extLst>
                <a:ext uri="{FF2B5EF4-FFF2-40B4-BE49-F238E27FC236}">
                  <a16:creationId xmlns:a16="http://schemas.microsoft.com/office/drawing/2014/main" id="{2083FB22-85E1-1C42-6FF7-CEF9245C4026}"/>
                </a:ext>
              </a:extLst>
            </p:cNvPr>
            <p:cNvSpPr/>
            <p:nvPr/>
          </p:nvSpPr>
          <p:spPr>
            <a:xfrm>
              <a:off x="6425220" y="3971758"/>
              <a:ext cx="2271105" cy="195508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374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5" grpId="0" animBg="1"/>
      <p:bldP spid="90" grpId="0" animBg="1"/>
      <p:bldP spid="91" grpId="0" animBg="1"/>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diagram, font, map&#10;&#10;Description automatically generated">
            <a:extLst>
              <a:ext uri="{FF2B5EF4-FFF2-40B4-BE49-F238E27FC236}">
                <a16:creationId xmlns:a16="http://schemas.microsoft.com/office/drawing/2014/main" id="{90DD09D5-5D7F-72C8-21E8-6A3CFF220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1" y="699123"/>
            <a:ext cx="9127621" cy="6073200"/>
          </a:xfrm>
          <a:prstGeom prst="rect">
            <a:avLst/>
          </a:prstGeom>
        </p:spPr>
      </p:pic>
      <p:pic>
        <p:nvPicPr>
          <p:cNvPr id="3" name="Picture 2" descr="A picture containing text, screenshot, diagram&#10;&#10;Description automatically generated">
            <a:extLst>
              <a:ext uri="{FF2B5EF4-FFF2-40B4-BE49-F238E27FC236}">
                <a16:creationId xmlns:a16="http://schemas.microsoft.com/office/drawing/2014/main" id="{BE68B064-754C-1E32-4BAD-62BCAA5EB5E9}"/>
              </a:ext>
            </a:extLst>
          </p:cNvPr>
          <p:cNvPicPr>
            <a:picLocks noChangeAspect="1"/>
          </p:cNvPicPr>
          <p:nvPr/>
        </p:nvPicPr>
        <p:blipFill rotWithShape="1">
          <a:blip r:embed="rId3">
            <a:extLst>
              <a:ext uri="{28A0092B-C50C-407E-A947-70E740481C1C}">
                <a14:useLocalDpi xmlns:a14="http://schemas.microsoft.com/office/drawing/2010/main" val="0"/>
              </a:ext>
            </a:extLst>
          </a:blip>
          <a:srcRect l="24057" r="21541" b="7666"/>
          <a:stretch/>
        </p:blipFill>
        <p:spPr>
          <a:xfrm>
            <a:off x="854017" y="3217651"/>
            <a:ext cx="2513214" cy="2843712"/>
          </a:xfrm>
          <a:prstGeom prst="rect">
            <a:avLst/>
          </a:prstGeom>
        </p:spPr>
      </p:pic>
      <p:sp>
        <p:nvSpPr>
          <p:cNvPr id="20" name="TextBox 19">
            <a:extLst>
              <a:ext uri="{FF2B5EF4-FFF2-40B4-BE49-F238E27FC236}">
                <a16:creationId xmlns:a16="http://schemas.microsoft.com/office/drawing/2014/main" id="{51EA328C-AE12-14BC-B65F-173A7B22FD4F}"/>
              </a:ext>
            </a:extLst>
          </p:cNvPr>
          <p:cNvSpPr txBox="1"/>
          <p:nvPr/>
        </p:nvSpPr>
        <p:spPr>
          <a:xfrm>
            <a:off x="8621" y="0"/>
            <a:ext cx="9144000" cy="5847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N" sz="3200" b="1" dirty="0">
                <a:latin typeface="Arial" panose="020B0604020202020204" pitchFamily="34" charset="0"/>
                <a:cs typeface="Arial" panose="020B0604020202020204" pitchFamily="34" charset="0"/>
              </a:rPr>
              <a:t>Melanocyte Cell States in Zebrafish</a:t>
            </a:r>
          </a:p>
        </p:txBody>
      </p:sp>
    </p:spTree>
    <p:extLst>
      <p:ext uri="{BB962C8B-B14F-4D97-AF65-F5344CB8AC3E}">
        <p14:creationId xmlns:p14="http://schemas.microsoft.com/office/powerpoint/2010/main" val="2147528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N" sz="3200" b="1" dirty="0">
                <a:latin typeface="Arial" panose="020B0604020202020204" pitchFamily="34" charset="0"/>
                <a:cs typeface="Arial" panose="020B0604020202020204" pitchFamily="34" charset="0"/>
              </a:rPr>
              <a:t>B16 Progressive Pigmentation Model</a:t>
            </a:r>
          </a:p>
        </p:txBody>
      </p:sp>
      <p:sp>
        <p:nvSpPr>
          <p:cNvPr id="22" name="Rectangle 21"/>
          <p:cNvSpPr/>
          <p:nvPr/>
        </p:nvSpPr>
        <p:spPr>
          <a:xfrm>
            <a:off x="5106957" y="6281165"/>
            <a:ext cx="4017254" cy="307777"/>
          </a:xfrm>
          <a:prstGeom prst="rect">
            <a:avLst/>
          </a:prstGeom>
        </p:spPr>
        <p:txBody>
          <a:bodyPr wrap="none">
            <a:spAutoFit/>
          </a:bodyPr>
          <a:lstStyle/>
          <a:p>
            <a:pPr lvl="0" algn="ctr"/>
            <a:r>
              <a:rPr lang="en-IN" sz="1400" dirty="0">
                <a:latin typeface="Arial" panose="020B0604020202020204" pitchFamily="34" charset="0"/>
                <a:cs typeface="Arial" panose="020B0604020202020204" pitchFamily="34" charset="0"/>
              </a:rPr>
              <a:t>Natarajan, V.T. and </a:t>
            </a:r>
            <a:r>
              <a:rPr lang="en-IN" sz="1400" dirty="0" err="1">
                <a:latin typeface="Arial" panose="020B0604020202020204" pitchFamily="34" charset="0"/>
                <a:cs typeface="Arial" panose="020B0604020202020204" pitchFamily="34" charset="0"/>
              </a:rPr>
              <a:t>Ganju</a:t>
            </a:r>
            <a:r>
              <a:rPr lang="en-IN" sz="1400" dirty="0">
                <a:latin typeface="Arial" panose="020B0604020202020204" pitchFamily="34" charset="0"/>
                <a:cs typeface="Arial" panose="020B0604020202020204" pitchFamily="34" charset="0"/>
              </a:rPr>
              <a:t>, P. et al. PNAS (2014)</a:t>
            </a:r>
          </a:p>
        </p:txBody>
      </p:sp>
      <p:grpSp>
        <p:nvGrpSpPr>
          <p:cNvPr id="4" name="Group 3">
            <a:extLst>
              <a:ext uri="{FF2B5EF4-FFF2-40B4-BE49-F238E27FC236}">
                <a16:creationId xmlns:a16="http://schemas.microsoft.com/office/drawing/2014/main" id="{B9AE5B1D-B923-7562-4D58-40AE80E22242}"/>
              </a:ext>
            </a:extLst>
          </p:cNvPr>
          <p:cNvGrpSpPr/>
          <p:nvPr/>
        </p:nvGrpSpPr>
        <p:grpSpPr>
          <a:xfrm>
            <a:off x="737455" y="749412"/>
            <a:ext cx="7735879" cy="5421974"/>
            <a:chOff x="625313" y="594144"/>
            <a:chExt cx="7735879" cy="5421974"/>
          </a:xfrm>
        </p:grpSpPr>
        <p:sp>
          <p:nvSpPr>
            <p:cNvPr id="23" name="TextBox 22"/>
            <p:cNvSpPr txBox="1"/>
            <p:nvPr/>
          </p:nvSpPr>
          <p:spPr>
            <a:xfrm>
              <a:off x="2515704" y="4381628"/>
              <a:ext cx="4273236" cy="1634490"/>
            </a:xfrm>
            <a:prstGeom prst="roundRect">
              <a:avLst/>
            </a:prstGeom>
            <a:solidFill>
              <a:srgbClr val="FFD687"/>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 cell autonomous, closed system with no external factors.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Temporal resolution allows us to track the cell state dynamics.</a:t>
              </a:r>
            </a:p>
          </p:txBody>
        </p:sp>
        <p:pic>
          <p:nvPicPr>
            <p:cNvPr id="18" name="Picture 17">
              <a:extLst>
                <a:ext uri="{FF2B5EF4-FFF2-40B4-BE49-F238E27FC236}">
                  <a16:creationId xmlns:a16="http://schemas.microsoft.com/office/drawing/2014/main" id="{B90C3800-2EF3-E69B-B244-C70E1BF828F0}"/>
                </a:ext>
              </a:extLst>
            </p:cNvPr>
            <p:cNvPicPr>
              <a:picLocks noChangeAspect="1"/>
            </p:cNvPicPr>
            <p:nvPr/>
          </p:nvPicPr>
          <p:blipFill rotWithShape="1">
            <a:blip r:embed="rId3"/>
            <a:srcRect l="25268" t="21551" r="49519" b="66821"/>
            <a:stretch/>
          </p:blipFill>
          <p:spPr>
            <a:xfrm>
              <a:off x="3484588" y="3550680"/>
              <a:ext cx="2171326" cy="563047"/>
            </a:xfrm>
            <a:prstGeom prst="rect">
              <a:avLst/>
            </a:prstGeom>
          </p:spPr>
        </p:pic>
        <p:grpSp>
          <p:nvGrpSpPr>
            <p:cNvPr id="45" name="Group 44">
              <a:extLst>
                <a:ext uri="{FF2B5EF4-FFF2-40B4-BE49-F238E27FC236}">
                  <a16:creationId xmlns:a16="http://schemas.microsoft.com/office/drawing/2014/main" id="{9D54E186-DB57-7E94-B3A8-4D51ADF68E69}"/>
                </a:ext>
              </a:extLst>
            </p:cNvPr>
            <p:cNvGrpSpPr/>
            <p:nvPr/>
          </p:nvGrpSpPr>
          <p:grpSpPr>
            <a:xfrm>
              <a:off x="625313" y="594144"/>
              <a:ext cx="7735879" cy="2790798"/>
              <a:chOff x="625313" y="529492"/>
              <a:chExt cx="7735879" cy="2790798"/>
            </a:xfrm>
          </p:grpSpPr>
          <p:grpSp>
            <p:nvGrpSpPr>
              <p:cNvPr id="40" name="Group 39">
                <a:extLst>
                  <a:ext uri="{FF2B5EF4-FFF2-40B4-BE49-F238E27FC236}">
                    <a16:creationId xmlns:a16="http://schemas.microsoft.com/office/drawing/2014/main" id="{0D88B45B-1C89-13FB-EBD8-C6C2742D645C}"/>
                  </a:ext>
                </a:extLst>
              </p:cNvPr>
              <p:cNvGrpSpPr/>
              <p:nvPr/>
            </p:nvGrpSpPr>
            <p:grpSpPr>
              <a:xfrm>
                <a:off x="663320" y="1586041"/>
                <a:ext cx="7682777" cy="1734249"/>
                <a:chOff x="893419" y="3557690"/>
                <a:chExt cx="7682777" cy="1734249"/>
              </a:xfrm>
            </p:grpSpPr>
            <p:grpSp>
              <p:nvGrpSpPr>
                <p:cNvPr id="5" name="Group 4"/>
                <p:cNvGrpSpPr/>
                <p:nvPr/>
              </p:nvGrpSpPr>
              <p:grpSpPr>
                <a:xfrm>
                  <a:off x="1023356" y="3557690"/>
                  <a:ext cx="1160860" cy="952560"/>
                  <a:chOff x="3949296" y="393620"/>
                  <a:chExt cx="1160860" cy="952560"/>
                </a:xfrm>
              </p:grpSpPr>
              <p:sp>
                <p:nvSpPr>
                  <p:cNvPr id="6" name="Oval 8"/>
                  <p:cNvSpPr/>
                  <p:nvPr/>
                </p:nvSpPr>
                <p:spPr>
                  <a:xfrm>
                    <a:off x="3949296" y="393620"/>
                    <a:ext cx="1160860" cy="952560"/>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60358" y="1259369"/>
                          <a:pt x="850833" y="1140307"/>
                        </a:cubicBezTo>
                        <a:cubicBezTo>
                          <a:pt x="915127" y="1165310"/>
                          <a:pt x="511506" y="518800"/>
                          <a:pt x="579371" y="454506"/>
                        </a:cubicBezTo>
                        <a:cubicBezTo>
                          <a:pt x="626996" y="373543"/>
                          <a:pt x="961562" y="1076012"/>
                          <a:pt x="1065146" y="1140306"/>
                        </a:cubicBezTo>
                        <a:cubicBezTo>
                          <a:pt x="1162777" y="1152212"/>
                          <a:pt x="1186590" y="711679"/>
                          <a:pt x="1208021" y="525942"/>
                        </a:cubicBezTo>
                        <a:cubicBezTo>
                          <a:pt x="1229452" y="340205"/>
                          <a:pt x="1165159" y="44931"/>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latin typeface="Arial" panose="020B0604020202020204" pitchFamily="34" charset="0"/>
                      <a:cs typeface="Arial" panose="020B0604020202020204" pitchFamily="34" charset="0"/>
                    </a:endParaRPr>
                  </a:p>
                </p:txBody>
              </p:sp>
              <p:sp>
                <p:nvSpPr>
                  <p:cNvPr id="7" name="Oval 6"/>
                  <p:cNvSpPr/>
                  <p:nvPr/>
                </p:nvSpPr>
                <p:spPr>
                  <a:xfrm>
                    <a:off x="4561517" y="1064951"/>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latin typeface="Arial" panose="020B0604020202020204" pitchFamily="34" charset="0"/>
                      <a:cs typeface="Arial" panose="020B0604020202020204" pitchFamily="34" charset="0"/>
                    </a:endParaRPr>
                  </a:p>
                </p:txBody>
              </p:sp>
            </p:grpSp>
            <p:grpSp>
              <p:nvGrpSpPr>
                <p:cNvPr id="24" name="Group 23"/>
                <p:cNvGrpSpPr/>
                <p:nvPr/>
              </p:nvGrpSpPr>
              <p:grpSpPr>
                <a:xfrm>
                  <a:off x="2997012" y="3557690"/>
                  <a:ext cx="1160860" cy="952560"/>
                  <a:chOff x="2638278" y="3755241"/>
                  <a:chExt cx="1160860" cy="952560"/>
                </a:xfrm>
              </p:grpSpPr>
              <p:sp>
                <p:nvSpPr>
                  <p:cNvPr id="9" name="Oval 8"/>
                  <p:cNvSpPr/>
                  <p:nvPr/>
                </p:nvSpPr>
                <p:spPr>
                  <a:xfrm>
                    <a:off x="2638278" y="3755241"/>
                    <a:ext cx="1160860" cy="952560"/>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60358" y="1259369"/>
                          <a:pt x="850833" y="1140307"/>
                        </a:cubicBezTo>
                        <a:cubicBezTo>
                          <a:pt x="915127" y="1165310"/>
                          <a:pt x="511506" y="518800"/>
                          <a:pt x="579371" y="454506"/>
                        </a:cubicBezTo>
                        <a:cubicBezTo>
                          <a:pt x="626996" y="373543"/>
                          <a:pt x="961562" y="1076012"/>
                          <a:pt x="1065146" y="1140306"/>
                        </a:cubicBezTo>
                        <a:cubicBezTo>
                          <a:pt x="1162777" y="1152212"/>
                          <a:pt x="1186590" y="711679"/>
                          <a:pt x="1208021" y="525942"/>
                        </a:cubicBezTo>
                        <a:cubicBezTo>
                          <a:pt x="1229452" y="340205"/>
                          <a:pt x="1165159" y="44931"/>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solidFill>
                    <a:schemeClr val="bg1">
                      <a:lumMod val="8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latin typeface="Arial" panose="020B0604020202020204" pitchFamily="34" charset="0"/>
                      <a:cs typeface="Arial" panose="020B0604020202020204" pitchFamily="34" charset="0"/>
                    </a:endParaRPr>
                  </a:p>
                </p:txBody>
              </p:sp>
              <p:sp>
                <p:nvSpPr>
                  <p:cNvPr id="10" name="Oval 9"/>
                  <p:cNvSpPr/>
                  <p:nvPr/>
                </p:nvSpPr>
                <p:spPr>
                  <a:xfrm>
                    <a:off x="3250499" y="4426572"/>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latin typeface="Arial" panose="020B0604020202020204" pitchFamily="34" charset="0"/>
                      <a:cs typeface="Arial" panose="020B0604020202020204" pitchFamily="34" charset="0"/>
                    </a:endParaRPr>
                  </a:p>
                </p:txBody>
              </p:sp>
            </p:grpSp>
            <p:grpSp>
              <p:nvGrpSpPr>
                <p:cNvPr id="11" name="Group 10"/>
                <p:cNvGrpSpPr/>
                <p:nvPr/>
              </p:nvGrpSpPr>
              <p:grpSpPr>
                <a:xfrm>
                  <a:off x="5133630" y="3557690"/>
                  <a:ext cx="1160860" cy="952560"/>
                  <a:chOff x="3949296" y="393620"/>
                  <a:chExt cx="1160860" cy="952560"/>
                </a:xfrm>
                <a:solidFill>
                  <a:schemeClr val="bg1">
                    <a:lumMod val="50000"/>
                  </a:schemeClr>
                </a:solidFill>
              </p:grpSpPr>
              <p:sp>
                <p:nvSpPr>
                  <p:cNvPr id="12" name="Oval 8"/>
                  <p:cNvSpPr/>
                  <p:nvPr/>
                </p:nvSpPr>
                <p:spPr>
                  <a:xfrm>
                    <a:off x="3949296" y="393620"/>
                    <a:ext cx="1160860" cy="952560"/>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60358" y="1259369"/>
                          <a:pt x="850833" y="1140307"/>
                        </a:cubicBezTo>
                        <a:cubicBezTo>
                          <a:pt x="915127" y="1165310"/>
                          <a:pt x="511506" y="518800"/>
                          <a:pt x="579371" y="454506"/>
                        </a:cubicBezTo>
                        <a:cubicBezTo>
                          <a:pt x="626996" y="373543"/>
                          <a:pt x="961562" y="1076012"/>
                          <a:pt x="1065146" y="1140306"/>
                        </a:cubicBezTo>
                        <a:cubicBezTo>
                          <a:pt x="1162777" y="1152212"/>
                          <a:pt x="1186590" y="711679"/>
                          <a:pt x="1208021" y="525942"/>
                        </a:cubicBezTo>
                        <a:cubicBezTo>
                          <a:pt x="1229452" y="340205"/>
                          <a:pt x="1165159" y="44931"/>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latin typeface="Arial" panose="020B0604020202020204" pitchFamily="34" charset="0"/>
                      <a:cs typeface="Arial" panose="020B0604020202020204" pitchFamily="34" charset="0"/>
                    </a:endParaRPr>
                  </a:p>
                </p:txBody>
              </p:sp>
              <p:sp>
                <p:nvSpPr>
                  <p:cNvPr id="13" name="Oval 12"/>
                  <p:cNvSpPr/>
                  <p:nvPr/>
                </p:nvSpPr>
                <p:spPr>
                  <a:xfrm>
                    <a:off x="4561517" y="1064951"/>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latin typeface="Arial" panose="020B0604020202020204" pitchFamily="34" charset="0"/>
                      <a:cs typeface="Arial" panose="020B0604020202020204" pitchFamily="34" charset="0"/>
                    </a:endParaRPr>
                  </a:p>
                </p:txBody>
              </p:sp>
            </p:grpSp>
            <p:grpSp>
              <p:nvGrpSpPr>
                <p:cNvPr id="14" name="Group 13"/>
                <p:cNvGrpSpPr/>
                <p:nvPr/>
              </p:nvGrpSpPr>
              <p:grpSpPr>
                <a:xfrm>
                  <a:off x="7116339" y="3557690"/>
                  <a:ext cx="1160860" cy="952560"/>
                  <a:chOff x="3949296" y="393620"/>
                  <a:chExt cx="1160860" cy="952560"/>
                </a:xfrm>
                <a:solidFill>
                  <a:schemeClr val="tx1"/>
                </a:solidFill>
              </p:grpSpPr>
              <p:sp>
                <p:nvSpPr>
                  <p:cNvPr id="15" name="Oval 8"/>
                  <p:cNvSpPr/>
                  <p:nvPr/>
                </p:nvSpPr>
                <p:spPr>
                  <a:xfrm>
                    <a:off x="3949296" y="393620"/>
                    <a:ext cx="1160860" cy="952560"/>
                  </a:xfrm>
                  <a:custGeom>
                    <a:avLst/>
                    <a:gdLst>
                      <a:gd name="connsiteX0" fmla="*/ 0 w 928688"/>
                      <a:gd name="connsiteY0" fmla="*/ 421481 h 842962"/>
                      <a:gd name="connsiteX1" fmla="*/ 464344 w 928688"/>
                      <a:gd name="connsiteY1" fmla="*/ 0 h 842962"/>
                      <a:gd name="connsiteX2" fmla="*/ 928688 w 928688"/>
                      <a:gd name="connsiteY2" fmla="*/ 421481 h 842962"/>
                      <a:gd name="connsiteX3" fmla="*/ 464344 w 928688"/>
                      <a:gd name="connsiteY3" fmla="*/ 842962 h 842962"/>
                      <a:gd name="connsiteX4" fmla="*/ 0 w 928688"/>
                      <a:gd name="connsiteY4" fmla="*/ 421481 h 842962"/>
                      <a:gd name="connsiteX0" fmla="*/ 50426 w 979114"/>
                      <a:gd name="connsiteY0" fmla="*/ 421481 h 895647"/>
                      <a:gd name="connsiteX1" fmla="*/ 514770 w 979114"/>
                      <a:gd name="connsiteY1" fmla="*/ 0 h 895647"/>
                      <a:gd name="connsiteX2" fmla="*/ 979114 w 979114"/>
                      <a:gd name="connsiteY2" fmla="*/ 421481 h 895647"/>
                      <a:gd name="connsiteX3" fmla="*/ 514770 w 979114"/>
                      <a:gd name="connsiteY3" fmla="*/ 842962 h 895647"/>
                      <a:gd name="connsiteX4" fmla="*/ 64714 w 979114"/>
                      <a:gd name="connsiteY4" fmla="*/ 842962 h 895647"/>
                      <a:gd name="connsiteX5" fmla="*/ 50426 w 979114"/>
                      <a:gd name="connsiteY5" fmla="*/ 421481 h 895647"/>
                      <a:gd name="connsiteX0" fmla="*/ 50426 w 1078958"/>
                      <a:gd name="connsiteY0" fmla="*/ 421481 h 885593"/>
                      <a:gd name="connsiteX1" fmla="*/ 514770 w 1078958"/>
                      <a:gd name="connsiteY1" fmla="*/ 0 h 885593"/>
                      <a:gd name="connsiteX2" fmla="*/ 979114 w 1078958"/>
                      <a:gd name="connsiteY2" fmla="*/ 421481 h 885593"/>
                      <a:gd name="connsiteX3" fmla="*/ 1050551 w 1078958"/>
                      <a:gd name="connsiteY3" fmla="*/ 857250 h 885593"/>
                      <a:gd name="connsiteX4" fmla="*/ 514770 w 1078958"/>
                      <a:gd name="connsiteY4" fmla="*/ 842962 h 885593"/>
                      <a:gd name="connsiteX5" fmla="*/ 64714 w 1078958"/>
                      <a:gd name="connsiteY5" fmla="*/ 842962 h 885593"/>
                      <a:gd name="connsiteX6" fmla="*/ 50426 w 1078958"/>
                      <a:gd name="connsiteY6" fmla="*/ 421481 h 885593"/>
                      <a:gd name="connsiteX0" fmla="*/ 9674 w 1409681"/>
                      <a:gd name="connsiteY0" fmla="*/ 38724 h 1174349"/>
                      <a:gd name="connsiteX1" fmla="*/ 845493 w 1409681"/>
                      <a:gd name="connsiteY1" fmla="*/ 288756 h 1174349"/>
                      <a:gd name="connsiteX2" fmla="*/ 1309837 w 1409681"/>
                      <a:gd name="connsiteY2" fmla="*/ 710237 h 1174349"/>
                      <a:gd name="connsiteX3" fmla="*/ 1381274 w 1409681"/>
                      <a:gd name="connsiteY3" fmla="*/ 1146006 h 1174349"/>
                      <a:gd name="connsiteX4" fmla="*/ 845493 w 1409681"/>
                      <a:gd name="connsiteY4" fmla="*/ 1131718 h 1174349"/>
                      <a:gd name="connsiteX5" fmla="*/ 395437 w 1409681"/>
                      <a:gd name="connsiteY5" fmla="*/ 1131718 h 1174349"/>
                      <a:gd name="connsiteX6" fmla="*/ 9674 w 1409681"/>
                      <a:gd name="connsiteY6" fmla="*/ 38724 h 1174349"/>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6031 h 1141656"/>
                      <a:gd name="connsiteX1" fmla="*/ 428746 w 1400127"/>
                      <a:gd name="connsiteY1" fmla="*/ 641825 h 1141656"/>
                      <a:gd name="connsiteX2" fmla="*/ 835939 w 1400127"/>
                      <a:gd name="connsiteY2" fmla="*/ 256063 h 1141656"/>
                      <a:gd name="connsiteX3" fmla="*/ 1300283 w 1400127"/>
                      <a:gd name="connsiteY3" fmla="*/ 677544 h 1141656"/>
                      <a:gd name="connsiteX4" fmla="*/ 1371720 w 1400127"/>
                      <a:gd name="connsiteY4" fmla="*/ 1113313 h 1141656"/>
                      <a:gd name="connsiteX5" fmla="*/ 835939 w 1400127"/>
                      <a:gd name="connsiteY5" fmla="*/ 1099025 h 1141656"/>
                      <a:gd name="connsiteX6" fmla="*/ 385883 w 1400127"/>
                      <a:gd name="connsiteY6" fmla="*/ 1099025 h 1141656"/>
                      <a:gd name="connsiteX7" fmla="*/ 120 w 1400127"/>
                      <a:gd name="connsiteY7" fmla="*/ 6031 h 1141656"/>
                      <a:gd name="connsiteX0" fmla="*/ 120 w 1400127"/>
                      <a:gd name="connsiteY0" fmla="*/ 144271 h 1279896"/>
                      <a:gd name="connsiteX1" fmla="*/ 428746 w 1400127"/>
                      <a:gd name="connsiteY1" fmla="*/ 780065 h 1279896"/>
                      <a:gd name="connsiteX2" fmla="*/ 214434 w 1400127"/>
                      <a:gd name="connsiteY2" fmla="*/ 8539 h 1279896"/>
                      <a:gd name="connsiteX3" fmla="*/ 835939 w 1400127"/>
                      <a:gd name="connsiteY3" fmla="*/ 394303 h 1279896"/>
                      <a:gd name="connsiteX4" fmla="*/ 1300283 w 1400127"/>
                      <a:gd name="connsiteY4" fmla="*/ 815784 h 1279896"/>
                      <a:gd name="connsiteX5" fmla="*/ 1371720 w 1400127"/>
                      <a:gd name="connsiteY5" fmla="*/ 1251553 h 1279896"/>
                      <a:gd name="connsiteX6" fmla="*/ 835939 w 1400127"/>
                      <a:gd name="connsiteY6" fmla="*/ 1237265 h 1279896"/>
                      <a:gd name="connsiteX7" fmla="*/ 385883 w 1400127"/>
                      <a:gd name="connsiteY7" fmla="*/ 1237265 h 1279896"/>
                      <a:gd name="connsiteX8" fmla="*/ 120 w 1400127"/>
                      <a:gd name="connsiteY8" fmla="*/ 144271 h 1279896"/>
                      <a:gd name="connsiteX0" fmla="*/ 120 w 1400127"/>
                      <a:gd name="connsiteY0" fmla="*/ 141561 h 1277186"/>
                      <a:gd name="connsiteX1" fmla="*/ 428746 w 1400127"/>
                      <a:gd name="connsiteY1" fmla="*/ 777355 h 1277186"/>
                      <a:gd name="connsiteX2" fmla="*/ 214434 w 1400127"/>
                      <a:gd name="connsiteY2" fmla="*/ 5829 h 1277186"/>
                      <a:gd name="connsiteX3" fmla="*/ 643059 w 1400127"/>
                      <a:gd name="connsiteY3" fmla="*/ 777354 h 1277186"/>
                      <a:gd name="connsiteX4" fmla="*/ 835939 w 1400127"/>
                      <a:gd name="connsiteY4" fmla="*/ 391593 h 1277186"/>
                      <a:gd name="connsiteX5" fmla="*/ 1300283 w 1400127"/>
                      <a:gd name="connsiteY5" fmla="*/ 813074 h 1277186"/>
                      <a:gd name="connsiteX6" fmla="*/ 1371720 w 1400127"/>
                      <a:gd name="connsiteY6" fmla="*/ 1248843 h 1277186"/>
                      <a:gd name="connsiteX7" fmla="*/ 835939 w 1400127"/>
                      <a:gd name="connsiteY7" fmla="*/ 1234555 h 1277186"/>
                      <a:gd name="connsiteX8" fmla="*/ 385883 w 1400127"/>
                      <a:gd name="connsiteY8" fmla="*/ 1234555 h 1277186"/>
                      <a:gd name="connsiteX9" fmla="*/ 120 w 1400127"/>
                      <a:gd name="connsiteY9" fmla="*/ 141561 h 1277186"/>
                      <a:gd name="connsiteX0" fmla="*/ 120 w 1400127"/>
                      <a:gd name="connsiteY0" fmla="*/ 682465 h 1818090"/>
                      <a:gd name="connsiteX1" fmla="*/ 428746 w 1400127"/>
                      <a:gd name="connsiteY1" fmla="*/ 1318259 h 1818090"/>
                      <a:gd name="connsiteX2" fmla="*/ 214434 w 1400127"/>
                      <a:gd name="connsiteY2" fmla="*/ 546733 h 1818090"/>
                      <a:gd name="connsiteX3" fmla="*/ 643059 w 1400127"/>
                      <a:gd name="connsiteY3" fmla="*/ 1318258 h 1818090"/>
                      <a:gd name="connsiteX4" fmla="*/ 443034 w 1400127"/>
                      <a:gd name="connsiteY4" fmla="*/ 3808 h 1818090"/>
                      <a:gd name="connsiteX5" fmla="*/ 835939 w 1400127"/>
                      <a:gd name="connsiteY5" fmla="*/ 932497 h 1818090"/>
                      <a:gd name="connsiteX6" fmla="*/ 1300283 w 1400127"/>
                      <a:gd name="connsiteY6" fmla="*/ 1353978 h 1818090"/>
                      <a:gd name="connsiteX7" fmla="*/ 1371720 w 1400127"/>
                      <a:gd name="connsiteY7" fmla="*/ 1789747 h 1818090"/>
                      <a:gd name="connsiteX8" fmla="*/ 835939 w 1400127"/>
                      <a:gd name="connsiteY8" fmla="*/ 1775459 h 1818090"/>
                      <a:gd name="connsiteX9" fmla="*/ 385883 w 1400127"/>
                      <a:gd name="connsiteY9" fmla="*/ 1775459 h 1818090"/>
                      <a:gd name="connsiteX10" fmla="*/ 120 w 1400127"/>
                      <a:gd name="connsiteY10" fmla="*/ 682465 h 1818090"/>
                      <a:gd name="connsiteX0" fmla="*/ 120 w 1403927"/>
                      <a:gd name="connsiteY0" fmla="*/ 681853 h 1817478"/>
                      <a:gd name="connsiteX1" fmla="*/ 428746 w 1403927"/>
                      <a:gd name="connsiteY1" fmla="*/ 1317647 h 1817478"/>
                      <a:gd name="connsiteX2" fmla="*/ 214434 w 1403927"/>
                      <a:gd name="connsiteY2" fmla="*/ 546121 h 1817478"/>
                      <a:gd name="connsiteX3" fmla="*/ 643059 w 1403927"/>
                      <a:gd name="connsiteY3" fmla="*/ 1317646 h 1817478"/>
                      <a:gd name="connsiteX4" fmla="*/ 443034 w 1403927"/>
                      <a:gd name="connsiteY4" fmla="*/ 3196 h 1817478"/>
                      <a:gd name="connsiteX5" fmla="*/ 835939 w 1403927"/>
                      <a:gd name="connsiteY5" fmla="*/ 931885 h 1817478"/>
                      <a:gd name="connsiteX6" fmla="*/ 1143121 w 1403927"/>
                      <a:gd name="connsiteY6" fmla="*/ 403246 h 1817478"/>
                      <a:gd name="connsiteX7" fmla="*/ 1300283 w 1403927"/>
                      <a:gd name="connsiteY7" fmla="*/ 1353366 h 1817478"/>
                      <a:gd name="connsiteX8" fmla="*/ 1371720 w 1403927"/>
                      <a:gd name="connsiteY8" fmla="*/ 1789135 h 1817478"/>
                      <a:gd name="connsiteX9" fmla="*/ 835939 w 1403927"/>
                      <a:gd name="connsiteY9" fmla="*/ 1774847 h 1817478"/>
                      <a:gd name="connsiteX10" fmla="*/ 385883 w 1403927"/>
                      <a:gd name="connsiteY10" fmla="*/ 1774847 h 1817478"/>
                      <a:gd name="connsiteX11" fmla="*/ 120 w 1403927"/>
                      <a:gd name="connsiteY11" fmla="*/ 681853 h 1817478"/>
                      <a:gd name="connsiteX0" fmla="*/ 120 w 1403927"/>
                      <a:gd name="connsiteY0" fmla="*/ 682353 h 1817978"/>
                      <a:gd name="connsiteX1" fmla="*/ 428746 w 1403927"/>
                      <a:gd name="connsiteY1" fmla="*/ 1318147 h 1817978"/>
                      <a:gd name="connsiteX2" fmla="*/ 214434 w 1403927"/>
                      <a:gd name="connsiteY2" fmla="*/ 546621 h 1817978"/>
                      <a:gd name="connsiteX3" fmla="*/ 643059 w 1403927"/>
                      <a:gd name="connsiteY3" fmla="*/ 1318146 h 1817978"/>
                      <a:gd name="connsiteX4" fmla="*/ 443034 w 1403927"/>
                      <a:gd name="connsiteY4" fmla="*/ 3696 h 1817978"/>
                      <a:gd name="connsiteX5" fmla="*/ 835939 w 1403927"/>
                      <a:gd name="connsiteY5" fmla="*/ 932385 h 1817978"/>
                      <a:gd name="connsiteX6" fmla="*/ 1043109 w 1403927"/>
                      <a:gd name="connsiteY6" fmla="*/ 1203846 h 1817978"/>
                      <a:gd name="connsiteX7" fmla="*/ 1143121 w 1403927"/>
                      <a:gd name="connsiteY7" fmla="*/ 403746 h 1817978"/>
                      <a:gd name="connsiteX8" fmla="*/ 1300283 w 1403927"/>
                      <a:gd name="connsiteY8" fmla="*/ 1353866 h 1817978"/>
                      <a:gd name="connsiteX9" fmla="*/ 1371720 w 1403927"/>
                      <a:gd name="connsiteY9" fmla="*/ 1789635 h 1817978"/>
                      <a:gd name="connsiteX10" fmla="*/ 835939 w 1403927"/>
                      <a:gd name="connsiteY10" fmla="*/ 1775347 h 1817978"/>
                      <a:gd name="connsiteX11" fmla="*/ 385883 w 1403927"/>
                      <a:gd name="connsiteY11" fmla="*/ 1775347 h 1817978"/>
                      <a:gd name="connsiteX12" fmla="*/ 120 w 1403927"/>
                      <a:gd name="connsiteY12" fmla="*/ 682353 h 1817978"/>
                      <a:gd name="connsiteX0" fmla="*/ 120 w 1403927"/>
                      <a:gd name="connsiteY0" fmla="*/ 682353 h 1975407"/>
                      <a:gd name="connsiteX1" fmla="*/ 428746 w 1403927"/>
                      <a:gd name="connsiteY1" fmla="*/ 1318147 h 1975407"/>
                      <a:gd name="connsiteX2" fmla="*/ 214434 w 1403927"/>
                      <a:gd name="connsiteY2" fmla="*/ 546621 h 1975407"/>
                      <a:gd name="connsiteX3" fmla="*/ 643059 w 1403927"/>
                      <a:gd name="connsiteY3" fmla="*/ 1318146 h 1975407"/>
                      <a:gd name="connsiteX4" fmla="*/ 443034 w 1403927"/>
                      <a:gd name="connsiteY4" fmla="*/ 3696 h 1975407"/>
                      <a:gd name="connsiteX5" fmla="*/ 835939 w 1403927"/>
                      <a:gd name="connsiteY5" fmla="*/ 932385 h 1975407"/>
                      <a:gd name="connsiteX6" fmla="*/ 1043109 w 1403927"/>
                      <a:gd name="connsiteY6" fmla="*/ 1203846 h 1975407"/>
                      <a:gd name="connsiteX7" fmla="*/ 1143121 w 1403927"/>
                      <a:gd name="connsiteY7" fmla="*/ 403746 h 1975407"/>
                      <a:gd name="connsiteX8" fmla="*/ 1300283 w 1403927"/>
                      <a:gd name="connsiteY8" fmla="*/ 1353866 h 1975407"/>
                      <a:gd name="connsiteX9" fmla="*/ 1371720 w 1403927"/>
                      <a:gd name="connsiteY9" fmla="*/ 1789635 h 1975407"/>
                      <a:gd name="connsiteX10" fmla="*/ 864514 w 1403927"/>
                      <a:gd name="connsiteY10" fmla="*/ 1975372 h 1975407"/>
                      <a:gd name="connsiteX11" fmla="*/ 385883 w 1403927"/>
                      <a:gd name="connsiteY11" fmla="*/ 1775347 h 1975407"/>
                      <a:gd name="connsiteX12" fmla="*/ 120 w 1403927"/>
                      <a:gd name="connsiteY12" fmla="*/ 682353 h 1975407"/>
                      <a:gd name="connsiteX0" fmla="*/ 73 w 1603905"/>
                      <a:gd name="connsiteY0" fmla="*/ 1010966 h 1975407"/>
                      <a:gd name="connsiteX1" fmla="*/ 628724 w 1603905"/>
                      <a:gd name="connsiteY1" fmla="*/ 1318147 h 1975407"/>
                      <a:gd name="connsiteX2" fmla="*/ 414412 w 1603905"/>
                      <a:gd name="connsiteY2" fmla="*/ 546621 h 1975407"/>
                      <a:gd name="connsiteX3" fmla="*/ 843037 w 1603905"/>
                      <a:gd name="connsiteY3" fmla="*/ 1318146 h 1975407"/>
                      <a:gd name="connsiteX4" fmla="*/ 643012 w 1603905"/>
                      <a:gd name="connsiteY4" fmla="*/ 3696 h 1975407"/>
                      <a:gd name="connsiteX5" fmla="*/ 1035917 w 1603905"/>
                      <a:gd name="connsiteY5" fmla="*/ 932385 h 1975407"/>
                      <a:gd name="connsiteX6" fmla="*/ 1243087 w 1603905"/>
                      <a:gd name="connsiteY6" fmla="*/ 1203846 h 1975407"/>
                      <a:gd name="connsiteX7" fmla="*/ 1343099 w 1603905"/>
                      <a:gd name="connsiteY7" fmla="*/ 403746 h 1975407"/>
                      <a:gd name="connsiteX8" fmla="*/ 1500261 w 1603905"/>
                      <a:gd name="connsiteY8" fmla="*/ 1353866 h 1975407"/>
                      <a:gd name="connsiteX9" fmla="*/ 1571698 w 1603905"/>
                      <a:gd name="connsiteY9" fmla="*/ 1789635 h 1975407"/>
                      <a:gd name="connsiteX10" fmla="*/ 1064492 w 1603905"/>
                      <a:gd name="connsiteY10" fmla="*/ 1975372 h 1975407"/>
                      <a:gd name="connsiteX11" fmla="*/ 585861 w 1603905"/>
                      <a:gd name="connsiteY11" fmla="*/ 1775347 h 1975407"/>
                      <a:gd name="connsiteX12" fmla="*/ 73 w 1603905"/>
                      <a:gd name="connsiteY12" fmla="*/ 1010966 h 1975407"/>
                      <a:gd name="connsiteX0" fmla="*/ 73 w 1877013"/>
                      <a:gd name="connsiteY0" fmla="*/ 1010966 h 1975407"/>
                      <a:gd name="connsiteX1" fmla="*/ 628724 w 1877013"/>
                      <a:gd name="connsiteY1" fmla="*/ 1318147 h 1975407"/>
                      <a:gd name="connsiteX2" fmla="*/ 414412 w 1877013"/>
                      <a:gd name="connsiteY2" fmla="*/ 546621 h 1975407"/>
                      <a:gd name="connsiteX3" fmla="*/ 843037 w 1877013"/>
                      <a:gd name="connsiteY3" fmla="*/ 1318146 h 1975407"/>
                      <a:gd name="connsiteX4" fmla="*/ 643012 w 1877013"/>
                      <a:gd name="connsiteY4" fmla="*/ 3696 h 1975407"/>
                      <a:gd name="connsiteX5" fmla="*/ 1035917 w 1877013"/>
                      <a:gd name="connsiteY5" fmla="*/ 932385 h 1975407"/>
                      <a:gd name="connsiteX6" fmla="*/ 1243087 w 1877013"/>
                      <a:gd name="connsiteY6" fmla="*/ 1203846 h 1975407"/>
                      <a:gd name="connsiteX7" fmla="*/ 1871737 w 1877013"/>
                      <a:gd name="connsiteY7" fmla="*/ 618058 h 1975407"/>
                      <a:gd name="connsiteX8" fmla="*/ 1500261 w 1877013"/>
                      <a:gd name="connsiteY8" fmla="*/ 1353866 h 1975407"/>
                      <a:gd name="connsiteX9" fmla="*/ 1571698 w 1877013"/>
                      <a:gd name="connsiteY9" fmla="*/ 1789635 h 1975407"/>
                      <a:gd name="connsiteX10" fmla="*/ 1064492 w 1877013"/>
                      <a:gd name="connsiteY10" fmla="*/ 1975372 h 1975407"/>
                      <a:gd name="connsiteX11" fmla="*/ 585861 w 1877013"/>
                      <a:gd name="connsiteY11" fmla="*/ 1775347 h 1975407"/>
                      <a:gd name="connsiteX12" fmla="*/ 73 w 1877013"/>
                      <a:gd name="connsiteY12" fmla="*/ 1010966 h 1975407"/>
                      <a:gd name="connsiteX0" fmla="*/ 73 w 1877013"/>
                      <a:gd name="connsiteY0" fmla="*/ 854489 h 1818930"/>
                      <a:gd name="connsiteX1" fmla="*/ 628724 w 1877013"/>
                      <a:gd name="connsiteY1" fmla="*/ 1161670 h 1818930"/>
                      <a:gd name="connsiteX2" fmla="*/ 414412 w 1877013"/>
                      <a:gd name="connsiteY2" fmla="*/ 390144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89 h 1818930"/>
                      <a:gd name="connsiteX1" fmla="*/ 628724 w 1877013"/>
                      <a:gd name="connsiteY1" fmla="*/ 1161670 h 1818930"/>
                      <a:gd name="connsiteX2" fmla="*/ 457275 w 1877013"/>
                      <a:gd name="connsiteY2" fmla="*/ 375857 h 1818930"/>
                      <a:gd name="connsiteX3" fmla="*/ 843037 w 1877013"/>
                      <a:gd name="connsiteY3" fmla="*/ 1161669 h 1818930"/>
                      <a:gd name="connsiteX4" fmla="*/ 885900 w 1877013"/>
                      <a:gd name="connsiteY4" fmla="*/ 4381 h 1818930"/>
                      <a:gd name="connsiteX5" fmla="*/ 1035917 w 1877013"/>
                      <a:gd name="connsiteY5" fmla="*/ 775908 h 1818930"/>
                      <a:gd name="connsiteX6" fmla="*/ 1243087 w 1877013"/>
                      <a:gd name="connsiteY6" fmla="*/ 1047369 h 1818930"/>
                      <a:gd name="connsiteX7" fmla="*/ 1871737 w 1877013"/>
                      <a:gd name="connsiteY7" fmla="*/ 461581 h 1818930"/>
                      <a:gd name="connsiteX8" fmla="*/ 1500261 w 1877013"/>
                      <a:gd name="connsiteY8" fmla="*/ 1197389 h 1818930"/>
                      <a:gd name="connsiteX9" fmla="*/ 1571698 w 1877013"/>
                      <a:gd name="connsiteY9" fmla="*/ 1633158 h 1818930"/>
                      <a:gd name="connsiteX10" fmla="*/ 1064492 w 1877013"/>
                      <a:gd name="connsiteY10" fmla="*/ 1818895 h 1818930"/>
                      <a:gd name="connsiteX11" fmla="*/ 585861 w 1877013"/>
                      <a:gd name="connsiteY11" fmla="*/ 1618870 h 1818930"/>
                      <a:gd name="connsiteX12" fmla="*/ 73 w 1877013"/>
                      <a:gd name="connsiteY12" fmla="*/ 854489 h 1818930"/>
                      <a:gd name="connsiteX0" fmla="*/ 73 w 1877013"/>
                      <a:gd name="connsiteY0" fmla="*/ 854446 h 1818887"/>
                      <a:gd name="connsiteX1" fmla="*/ 628724 w 1877013"/>
                      <a:gd name="connsiteY1" fmla="*/ 1161627 h 1818887"/>
                      <a:gd name="connsiteX2" fmla="*/ 457275 w 1877013"/>
                      <a:gd name="connsiteY2" fmla="*/ 375814 h 1818887"/>
                      <a:gd name="connsiteX3" fmla="*/ 843037 w 1877013"/>
                      <a:gd name="connsiteY3" fmla="*/ 1161626 h 1818887"/>
                      <a:gd name="connsiteX4" fmla="*/ 885900 w 1877013"/>
                      <a:gd name="connsiteY4" fmla="*/ 4338 h 1818887"/>
                      <a:gd name="connsiteX5" fmla="*/ 1035917 w 1877013"/>
                      <a:gd name="connsiteY5" fmla="*/ 775865 h 1818887"/>
                      <a:gd name="connsiteX6" fmla="*/ 1328812 w 1877013"/>
                      <a:gd name="connsiteY6" fmla="*/ 1004464 h 1818887"/>
                      <a:gd name="connsiteX7" fmla="*/ 1871737 w 1877013"/>
                      <a:gd name="connsiteY7" fmla="*/ 461538 h 1818887"/>
                      <a:gd name="connsiteX8" fmla="*/ 1500261 w 1877013"/>
                      <a:gd name="connsiteY8" fmla="*/ 1197346 h 1818887"/>
                      <a:gd name="connsiteX9" fmla="*/ 1571698 w 1877013"/>
                      <a:gd name="connsiteY9" fmla="*/ 1633115 h 1818887"/>
                      <a:gd name="connsiteX10" fmla="*/ 1064492 w 1877013"/>
                      <a:gd name="connsiteY10" fmla="*/ 1818852 h 1818887"/>
                      <a:gd name="connsiteX11" fmla="*/ 585861 w 1877013"/>
                      <a:gd name="connsiteY11" fmla="*/ 1618827 h 1818887"/>
                      <a:gd name="connsiteX12" fmla="*/ 73 w 1877013"/>
                      <a:gd name="connsiteY12" fmla="*/ 854446 h 1818887"/>
                      <a:gd name="connsiteX0" fmla="*/ 73 w 1877013"/>
                      <a:gd name="connsiteY0" fmla="*/ 875988 h 1840429"/>
                      <a:gd name="connsiteX1" fmla="*/ 628724 w 1877013"/>
                      <a:gd name="connsiteY1" fmla="*/ 1183169 h 1840429"/>
                      <a:gd name="connsiteX2" fmla="*/ 457275 w 1877013"/>
                      <a:gd name="connsiteY2" fmla="*/ 397356 h 1840429"/>
                      <a:gd name="connsiteX3" fmla="*/ 843037 w 1877013"/>
                      <a:gd name="connsiteY3" fmla="*/ 1183168 h 1840429"/>
                      <a:gd name="connsiteX4" fmla="*/ 885900 w 1877013"/>
                      <a:gd name="connsiteY4" fmla="*/ 25880 h 1840429"/>
                      <a:gd name="connsiteX5" fmla="*/ 985912 w 1877013"/>
                      <a:gd name="connsiteY5" fmla="*/ 411642 h 1840429"/>
                      <a:gd name="connsiteX6" fmla="*/ 1035917 w 1877013"/>
                      <a:gd name="connsiteY6" fmla="*/ 797407 h 1840429"/>
                      <a:gd name="connsiteX7" fmla="*/ 1328812 w 1877013"/>
                      <a:gd name="connsiteY7" fmla="*/ 1026006 h 1840429"/>
                      <a:gd name="connsiteX8" fmla="*/ 1871737 w 1877013"/>
                      <a:gd name="connsiteY8" fmla="*/ 483080 h 1840429"/>
                      <a:gd name="connsiteX9" fmla="*/ 1500261 w 1877013"/>
                      <a:gd name="connsiteY9" fmla="*/ 1218888 h 1840429"/>
                      <a:gd name="connsiteX10" fmla="*/ 1571698 w 1877013"/>
                      <a:gd name="connsiteY10" fmla="*/ 1654657 h 1840429"/>
                      <a:gd name="connsiteX11" fmla="*/ 1064492 w 1877013"/>
                      <a:gd name="connsiteY11" fmla="*/ 1840394 h 1840429"/>
                      <a:gd name="connsiteX12" fmla="*/ 585861 w 1877013"/>
                      <a:gd name="connsiteY12" fmla="*/ 1640369 h 1840429"/>
                      <a:gd name="connsiteX13" fmla="*/ 73 w 1877013"/>
                      <a:gd name="connsiteY13" fmla="*/ 875988 h 1840429"/>
                      <a:gd name="connsiteX0" fmla="*/ 73 w 1877013"/>
                      <a:gd name="connsiteY0" fmla="*/ 835613 h 1800054"/>
                      <a:gd name="connsiteX1" fmla="*/ 628724 w 1877013"/>
                      <a:gd name="connsiteY1" fmla="*/ 1142794 h 1800054"/>
                      <a:gd name="connsiteX2" fmla="*/ 457275 w 1877013"/>
                      <a:gd name="connsiteY2" fmla="*/ 356981 h 1800054"/>
                      <a:gd name="connsiteX3" fmla="*/ 843037 w 1877013"/>
                      <a:gd name="connsiteY3" fmla="*/ 1142793 h 1800054"/>
                      <a:gd name="connsiteX4" fmla="*/ 971625 w 1877013"/>
                      <a:gd name="connsiteY4" fmla="*/ 28368 h 1800054"/>
                      <a:gd name="connsiteX5" fmla="*/ 985912 w 1877013"/>
                      <a:gd name="connsiteY5" fmla="*/ 371267 h 1800054"/>
                      <a:gd name="connsiteX6" fmla="*/ 1035917 w 1877013"/>
                      <a:gd name="connsiteY6" fmla="*/ 757032 h 1800054"/>
                      <a:gd name="connsiteX7" fmla="*/ 1328812 w 1877013"/>
                      <a:gd name="connsiteY7" fmla="*/ 985631 h 1800054"/>
                      <a:gd name="connsiteX8" fmla="*/ 1871737 w 1877013"/>
                      <a:gd name="connsiteY8" fmla="*/ 442705 h 1800054"/>
                      <a:gd name="connsiteX9" fmla="*/ 1500261 w 1877013"/>
                      <a:gd name="connsiteY9" fmla="*/ 1178513 h 1800054"/>
                      <a:gd name="connsiteX10" fmla="*/ 1571698 w 1877013"/>
                      <a:gd name="connsiteY10" fmla="*/ 1614282 h 1800054"/>
                      <a:gd name="connsiteX11" fmla="*/ 1064492 w 1877013"/>
                      <a:gd name="connsiteY11" fmla="*/ 1800019 h 1800054"/>
                      <a:gd name="connsiteX12" fmla="*/ 585861 w 1877013"/>
                      <a:gd name="connsiteY12" fmla="*/ 1599994 h 1800054"/>
                      <a:gd name="connsiteX13" fmla="*/ 73 w 1877013"/>
                      <a:gd name="connsiteY13" fmla="*/ 835613 h 1800054"/>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035917 w 1877013"/>
                      <a:gd name="connsiteY6" fmla="*/ 754545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73 w 1877013"/>
                      <a:gd name="connsiteY0" fmla="*/ 833126 h 1797567"/>
                      <a:gd name="connsiteX1" fmla="*/ 628724 w 1877013"/>
                      <a:gd name="connsiteY1" fmla="*/ 1140307 h 1797567"/>
                      <a:gd name="connsiteX2" fmla="*/ 457275 w 1877013"/>
                      <a:gd name="connsiteY2" fmla="*/ 354494 h 1797567"/>
                      <a:gd name="connsiteX3" fmla="*/ 843037 w 1877013"/>
                      <a:gd name="connsiteY3" fmla="*/ 1140306 h 1797567"/>
                      <a:gd name="connsiteX4" fmla="*/ 971625 w 1877013"/>
                      <a:gd name="connsiteY4" fmla="*/ 25881 h 1797567"/>
                      <a:gd name="connsiteX5" fmla="*/ 1114500 w 1877013"/>
                      <a:gd name="connsiteY5" fmla="*/ 411643 h 1797567"/>
                      <a:gd name="connsiteX6" fmla="*/ 1150217 w 1877013"/>
                      <a:gd name="connsiteY6" fmla="*/ 768832 h 1797567"/>
                      <a:gd name="connsiteX7" fmla="*/ 1328812 w 1877013"/>
                      <a:gd name="connsiteY7" fmla="*/ 983144 h 1797567"/>
                      <a:gd name="connsiteX8" fmla="*/ 1871737 w 1877013"/>
                      <a:gd name="connsiteY8" fmla="*/ 440218 h 1797567"/>
                      <a:gd name="connsiteX9" fmla="*/ 1500261 w 1877013"/>
                      <a:gd name="connsiteY9" fmla="*/ 1176026 h 1797567"/>
                      <a:gd name="connsiteX10" fmla="*/ 1571698 w 1877013"/>
                      <a:gd name="connsiteY10" fmla="*/ 1611795 h 1797567"/>
                      <a:gd name="connsiteX11" fmla="*/ 1064492 w 1877013"/>
                      <a:gd name="connsiteY11" fmla="*/ 1797532 h 1797567"/>
                      <a:gd name="connsiteX12" fmla="*/ 585861 w 1877013"/>
                      <a:gd name="connsiteY12" fmla="*/ 1597507 h 1797567"/>
                      <a:gd name="connsiteX13" fmla="*/ 73 w 1877013"/>
                      <a:gd name="connsiteY13" fmla="*/ 833126 h 1797567"/>
                      <a:gd name="connsiteX0" fmla="*/ 10 w 1876950"/>
                      <a:gd name="connsiteY0" fmla="*/ 833126 h 1797567"/>
                      <a:gd name="connsiteX1" fmla="*/ 571511 w 1876950"/>
                      <a:gd name="connsiteY1" fmla="*/ 1268892 h 1797567"/>
                      <a:gd name="connsiteX2" fmla="*/ 628661 w 1876950"/>
                      <a:gd name="connsiteY2" fmla="*/ 1140307 h 1797567"/>
                      <a:gd name="connsiteX3" fmla="*/ 457212 w 1876950"/>
                      <a:gd name="connsiteY3" fmla="*/ 354494 h 1797567"/>
                      <a:gd name="connsiteX4" fmla="*/ 842974 w 1876950"/>
                      <a:gd name="connsiteY4" fmla="*/ 1140306 h 1797567"/>
                      <a:gd name="connsiteX5" fmla="*/ 971562 w 1876950"/>
                      <a:gd name="connsiteY5" fmla="*/ 25881 h 1797567"/>
                      <a:gd name="connsiteX6" fmla="*/ 1114437 w 1876950"/>
                      <a:gd name="connsiteY6" fmla="*/ 411643 h 1797567"/>
                      <a:gd name="connsiteX7" fmla="*/ 1150154 w 1876950"/>
                      <a:gd name="connsiteY7" fmla="*/ 768832 h 1797567"/>
                      <a:gd name="connsiteX8" fmla="*/ 1328749 w 1876950"/>
                      <a:gd name="connsiteY8" fmla="*/ 983144 h 1797567"/>
                      <a:gd name="connsiteX9" fmla="*/ 1871674 w 1876950"/>
                      <a:gd name="connsiteY9" fmla="*/ 440218 h 1797567"/>
                      <a:gd name="connsiteX10" fmla="*/ 1500198 w 1876950"/>
                      <a:gd name="connsiteY10" fmla="*/ 1176026 h 1797567"/>
                      <a:gd name="connsiteX11" fmla="*/ 1571635 w 1876950"/>
                      <a:gd name="connsiteY11" fmla="*/ 1611795 h 1797567"/>
                      <a:gd name="connsiteX12" fmla="*/ 1064429 w 1876950"/>
                      <a:gd name="connsiteY12" fmla="*/ 1797532 h 1797567"/>
                      <a:gd name="connsiteX13" fmla="*/ 585798 w 1876950"/>
                      <a:gd name="connsiteY13" fmla="*/ 1597507 h 1797567"/>
                      <a:gd name="connsiteX14" fmla="*/ 10 w 1876950"/>
                      <a:gd name="connsiteY14" fmla="*/ 833126 h 1797567"/>
                      <a:gd name="connsiteX0" fmla="*/ 7 w 1991247"/>
                      <a:gd name="connsiteY0" fmla="*/ 704538 h 1797567"/>
                      <a:gd name="connsiteX1" fmla="*/ 685808 w 1991247"/>
                      <a:gd name="connsiteY1" fmla="*/ 1268892 h 1797567"/>
                      <a:gd name="connsiteX2" fmla="*/ 742958 w 1991247"/>
                      <a:gd name="connsiteY2" fmla="*/ 1140307 h 1797567"/>
                      <a:gd name="connsiteX3" fmla="*/ 571509 w 1991247"/>
                      <a:gd name="connsiteY3" fmla="*/ 354494 h 1797567"/>
                      <a:gd name="connsiteX4" fmla="*/ 957271 w 1991247"/>
                      <a:gd name="connsiteY4" fmla="*/ 1140306 h 1797567"/>
                      <a:gd name="connsiteX5" fmla="*/ 1085859 w 1991247"/>
                      <a:gd name="connsiteY5" fmla="*/ 25881 h 1797567"/>
                      <a:gd name="connsiteX6" fmla="*/ 1228734 w 1991247"/>
                      <a:gd name="connsiteY6" fmla="*/ 411643 h 1797567"/>
                      <a:gd name="connsiteX7" fmla="*/ 1264451 w 1991247"/>
                      <a:gd name="connsiteY7" fmla="*/ 768832 h 1797567"/>
                      <a:gd name="connsiteX8" fmla="*/ 1443046 w 1991247"/>
                      <a:gd name="connsiteY8" fmla="*/ 983144 h 1797567"/>
                      <a:gd name="connsiteX9" fmla="*/ 1985971 w 1991247"/>
                      <a:gd name="connsiteY9" fmla="*/ 440218 h 1797567"/>
                      <a:gd name="connsiteX10" fmla="*/ 1614495 w 1991247"/>
                      <a:gd name="connsiteY10" fmla="*/ 1176026 h 1797567"/>
                      <a:gd name="connsiteX11" fmla="*/ 1685932 w 1991247"/>
                      <a:gd name="connsiteY11" fmla="*/ 1611795 h 1797567"/>
                      <a:gd name="connsiteX12" fmla="*/ 1178726 w 1991247"/>
                      <a:gd name="connsiteY12" fmla="*/ 1797532 h 1797567"/>
                      <a:gd name="connsiteX13" fmla="*/ 700095 w 1991247"/>
                      <a:gd name="connsiteY13" fmla="*/ 1597507 h 1797567"/>
                      <a:gd name="connsiteX14" fmla="*/ 7 w 1991247"/>
                      <a:gd name="connsiteY14" fmla="*/ 704538 h 1797567"/>
                      <a:gd name="connsiteX0" fmla="*/ 1371 w 1992611"/>
                      <a:gd name="connsiteY0" fmla="*/ 704538 h 1797567"/>
                      <a:gd name="connsiteX1" fmla="*/ 687172 w 1992611"/>
                      <a:gd name="connsiteY1" fmla="*/ 1268892 h 1797567"/>
                      <a:gd name="connsiteX2" fmla="*/ 744322 w 1992611"/>
                      <a:gd name="connsiteY2" fmla="*/ 1140307 h 1797567"/>
                      <a:gd name="connsiteX3" fmla="*/ 572873 w 1992611"/>
                      <a:gd name="connsiteY3" fmla="*/ 354494 h 1797567"/>
                      <a:gd name="connsiteX4" fmla="*/ 958635 w 1992611"/>
                      <a:gd name="connsiteY4" fmla="*/ 1140306 h 1797567"/>
                      <a:gd name="connsiteX5" fmla="*/ 1087223 w 1992611"/>
                      <a:gd name="connsiteY5" fmla="*/ 25881 h 1797567"/>
                      <a:gd name="connsiteX6" fmla="*/ 1230098 w 1992611"/>
                      <a:gd name="connsiteY6" fmla="*/ 411643 h 1797567"/>
                      <a:gd name="connsiteX7" fmla="*/ 1265815 w 1992611"/>
                      <a:gd name="connsiteY7" fmla="*/ 768832 h 1797567"/>
                      <a:gd name="connsiteX8" fmla="*/ 1444410 w 1992611"/>
                      <a:gd name="connsiteY8" fmla="*/ 983144 h 1797567"/>
                      <a:gd name="connsiteX9" fmla="*/ 1987335 w 1992611"/>
                      <a:gd name="connsiteY9" fmla="*/ 440218 h 1797567"/>
                      <a:gd name="connsiteX10" fmla="*/ 1615859 w 1992611"/>
                      <a:gd name="connsiteY10" fmla="*/ 1176026 h 1797567"/>
                      <a:gd name="connsiteX11" fmla="*/ 1687296 w 1992611"/>
                      <a:gd name="connsiteY11" fmla="*/ 1611795 h 1797567"/>
                      <a:gd name="connsiteX12" fmla="*/ 1180090 w 1992611"/>
                      <a:gd name="connsiteY12" fmla="*/ 1797532 h 1797567"/>
                      <a:gd name="connsiteX13" fmla="*/ 701459 w 1992611"/>
                      <a:gd name="connsiteY13" fmla="*/ 1597507 h 1797567"/>
                      <a:gd name="connsiteX14" fmla="*/ 515722 w 1992611"/>
                      <a:gd name="connsiteY14" fmla="*/ 1340329 h 1797567"/>
                      <a:gd name="connsiteX15" fmla="*/ 1371 w 1992611"/>
                      <a:gd name="connsiteY15" fmla="*/ 704538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672634 w 2092372"/>
                      <a:gd name="connsiteY3" fmla="*/ 354494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1120 w 2092372"/>
                      <a:gd name="connsiteY0" fmla="*/ 833125 h 1797567"/>
                      <a:gd name="connsiteX1" fmla="*/ 786933 w 2092372"/>
                      <a:gd name="connsiteY1" fmla="*/ 1268892 h 1797567"/>
                      <a:gd name="connsiteX2" fmla="*/ 844083 w 2092372"/>
                      <a:gd name="connsiteY2" fmla="*/ 1140307 h 1797567"/>
                      <a:gd name="connsiteX3" fmla="*/ 572621 w 2092372"/>
                      <a:gd name="connsiteY3" fmla="*/ 454506 h 1797567"/>
                      <a:gd name="connsiteX4" fmla="*/ 1058396 w 2092372"/>
                      <a:gd name="connsiteY4" fmla="*/ 1140306 h 1797567"/>
                      <a:gd name="connsiteX5" fmla="*/ 1186984 w 2092372"/>
                      <a:gd name="connsiteY5" fmla="*/ 25881 h 1797567"/>
                      <a:gd name="connsiteX6" fmla="*/ 1329859 w 2092372"/>
                      <a:gd name="connsiteY6" fmla="*/ 411643 h 1797567"/>
                      <a:gd name="connsiteX7" fmla="*/ 1365576 w 2092372"/>
                      <a:gd name="connsiteY7" fmla="*/ 768832 h 1797567"/>
                      <a:gd name="connsiteX8" fmla="*/ 1544171 w 2092372"/>
                      <a:gd name="connsiteY8" fmla="*/ 983144 h 1797567"/>
                      <a:gd name="connsiteX9" fmla="*/ 2087096 w 2092372"/>
                      <a:gd name="connsiteY9" fmla="*/ 440218 h 1797567"/>
                      <a:gd name="connsiteX10" fmla="*/ 1715620 w 2092372"/>
                      <a:gd name="connsiteY10" fmla="*/ 1176026 h 1797567"/>
                      <a:gd name="connsiteX11" fmla="*/ 1787057 w 2092372"/>
                      <a:gd name="connsiteY11" fmla="*/ 1611795 h 1797567"/>
                      <a:gd name="connsiteX12" fmla="*/ 1279851 w 2092372"/>
                      <a:gd name="connsiteY12" fmla="*/ 1797532 h 1797567"/>
                      <a:gd name="connsiteX13" fmla="*/ 801220 w 2092372"/>
                      <a:gd name="connsiteY13" fmla="*/ 1597507 h 1797567"/>
                      <a:gd name="connsiteX14" fmla="*/ 615483 w 2092372"/>
                      <a:gd name="connsiteY14" fmla="*/ 1340329 h 1797567"/>
                      <a:gd name="connsiteX15" fmla="*/ 1120 w 2092372"/>
                      <a:gd name="connsiteY15"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193734 w 2099122"/>
                      <a:gd name="connsiteY6" fmla="*/ 25881 h 1797567"/>
                      <a:gd name="connsiteX7" fmla="*/ 1336609 w 2099122"/>
                      <a:gd name="connsiteY7" fmla="*/ 411643 h 1797567"/>
                      <a:gd name="connsiteX8" fmla="*/ 1372326 w 2099122"/>
                      <a:gd name="connsiteY8" fmla="*/ 768832 h 1797567"/>
                      <a:gd name="connsiteX9" fmla="*/ 1550921 w 2099122"/>
                      <a:gd name="connsiteY9" fmla="*/ 983144 h 1797567"/>
                      <a:gd name="connsiteX10" fmla="*/ 2093846 w 2099122"/>
                      <a:gd name="connsiteY10" fmla="*/ 440218 h 1797567"/>
                      <a:gd name="connsiteX11" fmla="*/ 1722370 w 2099122"/>
                      <a:gd name="connsiteY11" fmla="*/ 1176026 h 1797567"/>
                      <a:gd name="connsiteX12" fmla="*/ 1793807 w 2099122"/>
                      <a:gd name="connsiteY12" fmla="*/ 1611795 h 1797567"/>
                      <a:gd name="connsiteX13" fmla="*/ 1286601 w 2099122"/>
                      <a:gd name="connsiteY13" fmla="*/ 1797532 h 1797567"/>
                      <a:gd name="connsiteX14" fmla="*/ 807970 w 2099122"/>
                      <a:gd name="connsiteY14" fmla="*/ 1597507 h 1797567"/>
                      <a:gd name="connsiteX15" fmla="*/ 622233 w 2099122"/>
                      <a:gd name="connsiteY15" fmla="*/ 1340329 h 1797567"/>
                      <a:gd name="connsiteX16" fmla="*/ 7870 w 2099122"/>
                      <a:gd name="connsiteY16" fmla="*/ 833125 h 1797567"/>
                      <a:gd name="connsiteX0" fmla="*/ 7870 w 2099122"/>
                      <a:gd name="connsiteY0" fmla="*/ 833125 h 1797567"/>
                      <a:gd name="connsiteX1" fmla="*/ 307908 w 2099122"/>
                      <a:gd name="connsiteY1" fmla="*/ 897417 h 1797567"/>
                      <a:gd name="connsiteX2" fmla="*/ 793683 w 2099122"/>
                      <a:gd name="connsiteY2" fmla="*/ 1268892 h 1797567"/>
                      <a:gd name="connsiteX3" fmla="*/ 850833 w 2099122"/>
                      <a:gd name="connsiteY3" fmla="*/ 1140307 h 1797567"/>
                      <a:gd name="connsiteX4" fmla="*/ 579371 w 2099122"/>
                      <a:gd name="connsiteY4" fmla="*/ 454506 h 1797567"/>
                      <a:gd name="connsiteX5" fmla="*/ 1065146 w 2099122"/>
                      <a:gd name="connsiteY5" fmla="*/ 1140306 h 1797567"/>
                      <a:gd name="connsiteX6" fmla="*/ 1208021 w 2099122"/>
                      <a:gd name="connsiteY6" fmla="*/ 525942 h 1797567"/>
                      <a:gd name="connsiteX7" fmla="*/ 1193734 w 2099122"/>
                      <a:gd name="connsiteY7" fmla="*/ 25881 h 1797567"/>
                      <a:gd name="connsiteX8" fmla="*/ 1336609 w 2099122"/>
                      <a:gd name="connsiteY8" fmla="*/ 411643 h 1797567"/>
                      <a:gd name="connsiteX9" fmla="*/ 1372326 w 2099122"/>
                      <a:gd name="connsiteY9" fmla="*/ 768832 h 1797567"/>
                      <a:gd name="connsiteX10" fmla="*/ 1550921 w 2099122"/>
                      <a:gd name="connsiteY10" fmla="*/ 983144 h 1797567"/>
                      <a:gd name="connsiteX11" fmla="*/ 2093846 w 2099122"/>
                      <a:gd name="connsiteY11" fmla="*/ 440218 h 1797567"/>
                      <a:gd name="connsiteX12" fmla="*/ 1722370 w 2099122"/>
                      <a:gd name="connsiteY12" fmla="*/ 1176026 h 1797567"/>
                      <a:gd name="connsiteX13" fmla="*/ 1793807 w 2099122"/>
                      <a:gd name="connsiteY13" fmla="*/ 1611795 h 1797567"/>
                      <a:gd name="connsiteX14" fmla="*/ 1286601 w 2099122"/>
                      <a:gd name="connsiteY14" fmla="*/ 1797532 h 1797567"/>
                      <a:gd name="connsiteX15" fmla="*/ 807970 w 2099122"/>
                      <a:gd name="connsiteY15" fmla="*/ 1597507 h 1797567"/>
                      <a:gd name="connsiteX16" fmla="*/ 622233 w 2099122"/>
                      <a:gd name="connsiteY16" fmla="*/ 1340329 h 1797567"/>
                      <a:gd name="connsiteX17" fmla="*/ 7870 w 2099122"/>
                      <a:gd name="connsiteY17" fmla="*/ 833125 h 17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122" h="1797567">
                        <a:moveTo>
                          <a:pt x="7870" y="833125"/>
                        </a:moveTo>
                        <a:cubicBezTo>
                          <a:pt x="-44518" y="759306"/>
                          <a:pt x="176939" y="824789"/>
                          <a:pt x="307908" y="897417"/>
                        </a:cubicBezTo>
                        <a:cubicBezTo>
                          <a:pt x="438877" y="970045"/>
                          <a:pt x="696052" y="1235554"/>
                          <a:pt x="793683" y="1268892"/>
                        </a:cubicBezTo>
                        <a:cubicBezTo>
                          <a:pt x="891314" y="1302230"/>
                          <a:pt x="860358" y="1259369"/>
                          <a:pt x="850833" y="1140307"/>
                        </a:cubicBezTo>
                        <a:cubicBezTo>
                          <a:pt x="915127" y="1165310"/>
                          <a:pt x="511506" y="518800"/>
                          <a:pt x="579371" y="454506"/>
                        </a:cubicBezTo>
                        <a:cubicBezTo>
                          <a:pt x="626996" y="373543"/>
                          <a:pt x="961562" y="1076012"/>
                          <a:pt x="1065146" y="1140306"/>
                        </a:cubicBezTo>
                        <a:cubicBezTo>
                          <a:pt x="1162777" y="1152212"/>
                          <a:pt x="1186590" y="711679"/>
                          <a:pt x="1208021" y="525942"/>
                        </a:cubicBezTo>
                        <a:cubicBezTo>
                          <a:pt x="1229452" y="340205"/>
                          <a:pt x="1165159" y="44931"/>
                          <a:pt x="1193734" y="25881"/>
                        </a:cubicBezTo>
                        <a:cubicBezTo>
                          <a:pt x="1217546" y="-102707"/>
                          <a:pt x="1311606" y="283055"/>
                          <a:pt x="1336609" y="411643"/>
                        </a:cubicBezTo>
                        <a:cubicBezTo>
                          <a:pt x="1361612" y="540231"/>
                          <a:pt x="1336607" y="673582"/>
                          <a:pt x="1372326" y="768832"/>
                        </a:cubicBezTo>
                        <a:cubicBezTo>
                          <a:pt x="1408045" y="864082"/>
                          <a:pt x="1499724" y="1071250"/>
                          <a:pt x="1550921" y="983144"/>
                        </a:cubicBezTo>
                        <a:cubicBezTo>
                          <a:pt x="1602118" y="895038"/>
                          <a:pt x="2031934" y="336634"/>
                          <a:pt x="2093846" y="440218"/>
                        </a:cubicBezTo>
                        <a:cubicBezTo>
                          <a:pt x="2155758" y="543802"/>
                          <a:pt x="1650933" y="1052201"/>
                          <a:pt x="1722370" y="1176026"/>
                        </a:cubicBezTo>
                        <a:cubicBezTo>
                          <a:pt x="1793807" y="1299851"/>
                          <a:pt x="1871198" y="1541548"/>
                          <a:pt x="1793807" y="1611795"/>
                        </a:cubicBezTo>
                        <a:cubicBezTo>
                          <a:pt x="1716416" y="1682042"/>
                          <a:pt x="1450907" y="1799913"/>
                          <a:pt x="1286601" y="1797532"/>
                        </a:cubicBezTo>
                        <a:cubicBezTo>
                          <a:pt x="1122295" y="1795151"/>
                          <a:pt x="921079" y="1673708"/>
                          <a:pt x="807970" y="1597507"/>
                        </a:cubicBezTo>
                        <a:cubicBezTo>
                          <a:pt x="694861" y="1521307"/>
                          <a:pt x="738914" y="1489157"/>
                          <a:pt x="622233" y="1340329"/>
                        </a:cubicBezTo>
                        <a:cubicBezTo>
                          <a:pt x="505552" y="1191501"/>
                          <a:pt x="60258" y="906944"/>
                          <a:pt x="7870" y="833125"/>
                        </a:cubicBezTo>
                        <a:close/>
                      </a:path>
                    </a:pathLst>
                  </a:cu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latin typeface="Arial" panose="020B0604020202020204" pitchFamily="34" charset="0"/>
                      <a:cs typeface="Arial" panose="020B0604020202020204" pitchFamily="34" charset="0"/>
                    </a:endParaRPr>
                  </a:p>
                </p:txBody>
              </p:sp>
              <p:sp>
                <p:nvSpPr>
                  <p:cNvPr id="16" name="Oval 15"/>
                  <p:cNvSpPr/>
                  <p:nvPr/>
                </p:nvSpPr>
                <p:spPr>
                  <a:xfrm>
                    <a:off x="4561517" y="1064951"/>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latin typeface="Arial" panose="020B0604020202020204" pitchFamily="34" charset="0"/>
                      <a:cs typeface="Arial" panose="020B0604020202020204" pitchFamily="34" charset="0"/>
                    </a:endParaRPr>
                  </a:p>
                </p:txBody>
              </p:sp>
            </p:grpSp>
            <p:sp>
              <p:nvSpPr>
                <p:cNvPr id="17" name="Left-Right Arrow 16"/>
                <p:cNvSpPr/>
                <p:nvPr/>
              </p:nvSpPr>
              <p:spPr>
                <a:xfrm>
                  <a:off x="2216943" y="4088406"/>
                  <a:ext cx="823865" cy="281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19" name="Left-Right Arrow 18"/>
                <p:cNvSpPr/>
                <p:nvPr/>
              </p:nvSpPr>
              <p:spPr>
                <a:xfrm>
                  <a:off x="4233818" y="4088405"/>
                  <a:ext cx="823865" cy="281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20" name="Left-Right Arrow 19"/>
                <p:cNvSpPr/>
                <p:nvPr/>
              </p:nvSpPr>
              <p:spPr>
                <a:xfrm>
                  <a:off x="6370437" y="4088405"/>
                  <a:ext cx="823865" cy="281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21" name="TextBox 20"/>
                <p:cNvSpPr txBox="1"/>
                <p:nvPr/>
              </p:nvSpPr>
              <p:spPr>
                <a:xfrm>
                  <a:off x="3127637" y="4836108"/>
                  <a:ext cx="3509568" cy="442674"/>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IN" sz="2000" dirty="0">
                      <a:latin typeface="Arial" panose="020B0604020202020204" pitchFamily="34" charset="0"/>
                      <a:cs typeface="Arial" panose="020B0604020202020204" pitchFamily="34" charset="0"/>
                    </a:rPr>
                    <a:t>Melanocyte State Transitions</a:t>
                  </a:r>
                </a:p>
              </p:txBody>
            </p:sp>
            <p:sp>
              <p:nvSpPr>
                <p:cNvPr id="25" name="TextBox 24"/>
                <p:cNvSpPr txBox="1"/>
                <p:nvPr/>
              </p:nvSpPr>
              <p:spPr>
                <a:xfrm>
                  <a:off x="893419" y="4645608"/>
                  <a:ext cx="1585520" cy="646331"/>
                </a:xfrm>
                <a:prstGeom prst="rect">
                  <a:avLst/>
                </a:prstGeom>
                <a:noFill/>
              </p:spPr>
              <p:txBody>
                <a:bodyPr wrap="square" rtlCol="0">
                  <a:spAutoFit/>
                </a:bodyPr>
                <a:lstStyle/>
                <a:p>
                  <a:pPr algn="ctr"/>
                  <a:r>
                    <a:rPr lang="en-IN" dirty="0">
                      <a:latin typeface="Arial" panose="020B0604020202020204" pitchFamily="34" charset="0"/>
                      <a:cs typeface="Arial" panose="020B0604020202020204" pitchFamily="34" charset="0"/>
                    </a:rPr>
                    <a:t>Completely Depigmented</a:t>
                  </a:r>
                </a:p>
              </p:txBody>
            </p:sp>
            <p:sp>
              <p:nvSpPr>
                <p:cNvPr id="26" name="TextBox 25"/>
                <p:cNvSpPr txBox="1"/>
                <p:nvPr/>
              </p:nvSpPr>
              <p:spPr>
                <a:xfrm>
                  <a:off x="7116339" y="4623932"/>
                  <a:ext cx="1459857" cy="646331"/>
                </a:xfrm>
                <a:prstGeom prst="rect">
                  <a:avLst/>
                </a:prstGeom>
                <a:noFill/>
              </p:spPr>
              <p:txBody>
                <a:bodyPr wrap="square" rtlCol="0">
                  <a:spAutoFit/>
                </a:bodyPr>
                <a:lstStyle/>
                <a:p>
                  <a:pPr algn="ctr"/>
                  <a:r>
                    <a:rPr lang="en-IN" dirty="0">
                      <a:latin typeface="Arial" panose="020B0604020202020204" pitchFamily="34" charset="0"/>
                      <a:cs typeface="Arial" panose="020B0604020202020204" pitchFamily="34" charset="0"/>
                    </a:rPr>
                    <a:t>Completely Pigmented</a:t>
                  </a:r>
                </a:p>
              </p:txBody>
            </p:sp>
          </p:grpSp>
          <p:sp>
            <p:nvSpPr>
              <p:cNvPr id="41" name="Arrow: Right 40">
                <a:extLst>
                  <a:ext uri="{FF2B5EF4-FFF2-40B4-BE49-F238E27FC236}">
                    <a16:creationId xmlns:a16="http://schemas.microsoft.com/office/drawing/2014/main" id="{C4C699D3-9205-09A2-950B-B812E02A3204}"/>
                  </a:ext>
                </a:extLst>
              </p:cNvPr>
              <p:cNvSpPr/>
              <p:nvPr/>
            </p:nvSpPr>
            <p:spPr>
              <a:xfrm>
                <a:off x="1062851" y="1101958"/>
                <a:ext cx="6705600"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C31832A9-291F-4887-2D34-3DD1EA3EE844}"/>
                  </a:ext>
                </a:extLst>
              </p:cNvPr>
              <p:cNvSpPr txBox="1"/>
              <p:nvPr/>
            </p:nvSpPr>
            <p:spPr>
              <a:xfrm>
                <a:off x="3964717" y="1144134"/>
                <a:ext cx="772391" cy="461665"/>
              </a:xfrm>
              <a:prstGeom prst="rect">
                <a:avLst/>
              </a:prstGeom>
              <a:noFill/>
            </p:spPr>
            <p:txBody>
              <a:bodyPr wrap="none" rtlCol="0">
                <a:spAutoFit/>
              </a:bodyPr>
              <a:lstStyle/>
              <a:p>
                <a:r>
                  <a:rPr lang="en-IN" sz="2400" dirty="0"/>
                  <a:t>Days</a:t>
                </a:r>
              </a:p>
            </p:txBody>
          </p:sp>
          <p:sp>
            <p:nvSpPr>
              <p:cNvPr id="43" name="TextBox 42">
                <a:extLst>
                  <a:ext uri="{FF2B5EF4-FFF2-40B4-BE49-F238E27FC236}">
                    <a16:creationId xmlns:a16="http://schemas.microsoft.com/office/drawing/2014/main" id="{9CAFB1BF-B620-CB45-4933-8E813AE7144C}"/>
                  </a:ext>
                </a:extLst>
              </p:cNvPr>
              <p:cNvSpPr txBox="1"/>
              <p:nvPr/>
            </p:nvSpPr>
            <p:spPr>
              <a:xfrm>
                <a:off x="625313" y="529493"/>
                <a:ext cx="1993494" cy="646331"/>
              </a:xfrm>
              <a:prstGeom prst="rect">
                <a:avLst/>
              </a:prstGeom>
              <a:noFill/>
            </p:spPr>
            <p:txBody>
              <a:bodyPr wrap="none" rtlCol="0">
                <a:spAutoFit/>
              </a:bodyPr>
              <a:lstStyle/>
              <a:p>
                <a:pPr algn="ctr"/>
                <a:r>
                  <a:rPr lang="en-IN" dirty="0"/>
                  <a:t>Seed 100 cells/cm</a:t>
                </a:r>
                <a:r>
                  <a:rPr lang="en-IN" baseline="30000" dirty="0"/>
                  <a:t>2</a:t>
                </a:r>
              </a:p>
              <a:p>
                <a:pPr algn="ctr"/>
                <a:r>
                  <a:rPr lang="en-IN" dirty="0"/>
                  <a:t>Day 0</a:t>
                </a:r>
              </a:p>
            </p:txBody>
          </p:sp>
          <p:sp>
            <p:nvSpPr>
              <p:cNvPr id="44" name="TextBox 43">
                <a:extLst>
                  <a:ext uri="{FF2B5EF4-FFF2-40B4-BE49-F238E27FC236}">
                    <a16:creationId xmlns:a16="http://schemas.microsoft.com/office/drawing/2014/main" id="{2E9AB30A-9246-E43A-AFE0-458C74F42D09}"/>
                  </a:ext>
                </a:extLst>
              </p:cNvPr>
              <p:cNvSpPr txBox="1"/>
              <p:nvPr/>
            </p:nvSpPr>
            <p:spPr>
              <a:xfrm>
                <a:off x="6489461" y="529492"/>
                <a:ext cx="1871731" cy="646331"/>
              </a:xfrm>
              <a:prstGeom prst="rect">
                <a:avLst/>
              </a:prstGeom>
              <a:noFill/>
            </p:spPr>
            <p:txBody>
              <a:bodyPr wrap="none" rtlCol="0">
                <a:spAutoFit/>
              </a:bodyPr>
              <a:lstStyle/>
              <a:p>
                <a:pPr algn="ctr"/>
                <a:r>
                  <a:rPr lang="en-IN" dirty="0"/>
                  <a:t>Terminate Culture</a:t>
                </a:r>
              </a:p>
              <a:p>
                <a:pPr algn="ctr"/>
                <a:r>
                  <a:rPr lang="en-IN" dirty="0"/>
                  <a:t>Day 7</a:t>
                </a:r>
              </a:p>
            </p:txBody>
          </p:sp>
        </p:grpSp>
      </p:grpSp>
    </p:spTree>
    <p:extLst>
      <p:ext uri="{BB962C8B-B14F-4D97-AF65-F5344CB8AC3E}">
        <p14:creationId xmlns:p14="http://schemas.microsoft.com/office/powerpoint/2010/main" val="739783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0" y="64015"/>
            <a:ext cx="9136800" cy="370800"/>
          </a:xfrm>
          <a:prstGeom prst="rect">
            <a:avLst/>
          </a:prstGeom>
          <a:noFill/>
          <a:ln>
            <a:noFill/>
            <a:roun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tIns="45000" rIns="90000" bIns="45000"/>
          <a:lstStyle/>
          <a:p>
            <a:pPr algn="ctr"/>
            <a:endParaRPr lang="en-IN" b="1" dirty="0">
              <a:latin typeface="Arial" panose="020B0604020202020204" pitchFamily="34" charset="0"/>
              <a:cs typeface="Arial" panose="020B0604020202020204" pitchFamily="34" charset="0"/>
            </a:endParaRPr>
          </a:p>
        </p:txBody>
      </p:sp>
      <p:sp>
        <p:nvSpPr>
          <p:cNvPr id="36" name="TextBox 35"/>
          <p:cNvSpPr txBox="1"/>
          <p:nvPr/>
        </p:nvSpPr>
        <p:spPr>
          <a:xfrm>
            <a:off x="0" y="-17252"/>
            <a:ext cx="9136799" cy="1077218"/>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N" sz="3200" b="1" dirty="0">
                <a:latin typeface="Arial" panose="020B0604020202020204" pitchFamily="34" charset="0"/>
                <a:cs typeface="Arial" panose="020B0604020202020204" pitchFamily="34" charset="0"/>
              </a:rPr>
              <a:t>Melanocyte Cell States in Progressive Pigmentation Model</a:t>
            </a:r>
          </a:p>
        </p:txBody>
      </p:sp>
      <p:pic>
        <p:nvPicPr>
          <p:cNvPr id="18" name="Picture 17">
            <a:extLst>
              <a:ext uri="{FF2B5EF4-FFF2-40B4-BE49-F238E27FC236}">
                <a16:creationId xmlns:a16="http://schemas.microsoft.com/office/drawing/2014/main" id="{CB88B809-E100-0729-3373-864C9EF6CC88}"/>
              </a:ext>
            </a:extLst>
          </p:cNvPr>
          <p:cNvPicPr>
            <a:picLocks noChangeAspect="1"/>
          </p:cNvPicPr>
          <p:nvPr/>
        </p:nvPicPr>
        <p:blipFill>
          <a:blip r:embed="rId3"/>
          <a:stretch>
            <a:fillRect/>
          </a:stretch>
        </p:blipFill>
        <p:spPr>
          <a:xfrm>
            <a:off x="103515" y="947750"/>
            <a:ext cx="8954219" cy="5898662"/>
          </a:xfrm>
          <a:prstGeom prst="rect">
            <a:avLst/>
          </a:prstGeom>
        </p:spPr>
      </p:pic>
    </p:spTree>
    <p:extLst>
      <p:ext uri="{BB962C8B-B14F-4D97-AF65-F5344CB8AC3E}">
        <p14:creationId xmlns:p14="http://schemas.microsoft.com/office/powerpoint/2010/main" val="330825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1077218"/>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N" sz="3200" b="1" dirty="0">
                <a:latin typeface="Arial" panose="020B0604020202020204" pitchFamily="34" charset="0"/>
                <a:cs typeface="Arial" panose="020B0604020202020204" pitchFamily="34" charset="0"/>
              </a:rPr>
              <a:t>Imaging Assays to Uncover Melanocyte Heterogeneity </a:t>
            </a:r>
          </a:p>
        </p:txBody>
      </p:sp>
      <p:sp>
        <p:nvSpPr>
          <p:cNvPr id="5" name="TextBox 4"/>
          <p:cNvSpPr txBox="1"/>
          <p:nvPr/>
        </p:nvSpPr>
        <p:spPr>
          <a:xfrm>
            <a:off x="682174" y="1300971"/>
            <a:ext cx="4275529" cy="400110"/>
          </a:xfrm>
          <a:prstGeom prst="rect">
            <a:avLst/>
          </a:prstGeom>
          <a:noFill/>
        </p:spPr>
        <p:txBody>
          <a:bodyPr wrap="none" rtlCol="0">
            <a:spAutoFit/>
          </a:bodyPr>
          <a:lstStyle/>
          <a:p>
            <a:r>
              <a:rPr lang="en-IN" sz="2000" dirty="0">
                <a:latin typeface="Arial" panose="020B0604020202020204" pitchFamily="34" charset="0"/>
                <a:cs typeface="Arial" panose="020B0604020202020204" pitchFamily="34" charset="0"/>
              </a:rPr>
              <a:t>High throughput imaging of colonies</a:t>
            </a:r>
          </a:p>
        </p:txBody>
      </p:sp>
      <p:pic>
        <p:nvPicPr>
          <p:cNvPr id="7" name="Picture 6"/>
          <p:cNvPicPr>
            <a:picLocks noChangeAspect="1"/>
          </p:cNvPicPr>
          <p:nvPr/>
        </p:nvPicPr>
        <p:blipFill rotWithShape="1">
          <a:blip r:embed="rId3"/>
          <a:srcRect r="68317" b="6993"/>
          <a:stretch/>
        </p:blipFill>
        <p:spPr>
          <a:xfrm>
            <a:off x="5775175" y="2497901"/>
            <a:ext cx="3253810" cy="3946032"/>
          </a:xfrm>
          <a:prstGeom prst="rect">
            <a:avLst/>
          </a:prstGeom>
        </p:spPr>
      </p:pic>
      <p:sp>
        <p:nvSpPr>
          <p:cNvPr id="20" name="TextBox 19">
            <a:extLst>
              <a:ext uri="{FF2B5EF4-FFF2-40B4-BE49-F238E27FC236}">
                <a16:creationId xmlns:a16="http://schemas.microsoft.com/office/drawing/2014/main" id="{B7012826-B63C-1BAE-ED62-9BB9761AB6B5}"/>
              </a:ext>
            </a:extLst>
          </p:cNvPr>
          <p:cNvSpPr txBox="1"/>
          <p:nvPr/>
        </p:nvSpPr>
        <p:spPr>
          <a:xfrm>
            <a:off x="5581310" y="2060085"/>
            <a:ext cx="3672800" cy="400110"/>
          </a:xfrm>
          <a:prstGeom prst="rect">
            <a:avLst/>
          </a:prstGeom>
          <a:noFill/>
        </p:spPr>
        <p:txBody>
          <a:bodyPr wrap="none" rtlCol="0">
            <a:spAutoFit/>
          </a:bodyPr>
          <a:lstStyle/>
          <a:p>
            <a:r>
              <a:rPr lang="en-IN" sz="2000" dirty="0">
                <a:latin typeface="Arial" panose="020B0604020202020204" pitchFamily="34" charset="0"/>
                <a:cs typeface="Arial" panose="020B0604020202020204" pitchFamily="34" charset="0"/>
              </a:rPr>
              <a:t>Imaging flow cytometry of cells</a:t>
            </a:r>
          </a:p>
        </p:txBody>
      </p:sp>
      <p:pic>
        <p:nvPicPr>
          <p:cNvPr id="24" name="Picture 23" descr="A picture containing circle, ground, metal, silver&#10;&#10;Description automatically generated">
            <a:extLst>
              <a:ext uri="{FF2B5EF4-FFF2-40B4-BE49-F238E27FC236}">
                <a16:creationId xmlns:a16="http://schemas.microsoft.com/office/drawing/2014/main" id="{EFD789C5-0585-2E0F-4957-C80664B0CE92}"/>
              </a:ext>
            </a:extLst>
          </p:cNvPr>
          <p:cNvPicPr>
            <a:picLocks noChangeAspect="1"/>
          </p:cNvPicPr>
          <p:nvPr/>
        </p:nvPicPr>
        <p:blipFill rotWithShape="1">
          <a:blip r:embed="rId4">
            <a:extLst>
              <a:ext uri="{28A0092B-C50C-407E-A947-70E740481C1C}">
                <a14:useLocalDpi xmlns:a14="http://schemas.microsoft.com/office/drawing/2010/main" val="0"/>
              </a:ext>
            </a:extLst>
          </a:blip>
          <a:srcRect l="1" t="6501" r="19468" b="21924"/>
          <a:stretch/>
        </p:blipFill>
        <p:spPr>
          <a:xfrm>
            <a:off x="58516" y="1776289"/>
            <a:ext cx="5522846" cy="4908699"/>
          </a:xfrm>
          <a:prstGeom prst="rect">
            <a:avLst/>
          </a:prstGeom>
        </p:spPr>
      </p:pic>
    </p:spTree>
    <p:extLst>
      <p:ext uri="{BB962C8B-B14F-4D97-AF65-F5344CB8AC3E}">
        <p14:creationId xmlns:p14="http://schemas.microsoft.com/office/powerpoint/2010/main" val="17523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0" y="64015"/>
            <a:ext cx="9136800" cy="370800"/>
          </a:xfrm>
          <a:prstGeom prst="rect">
            <a:avLst/>
          </a:prstGeom>
          <a:noFill/>
          <a:ln>
            <a:noFill/>
            <a:roun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tIns="45000" rIns="90000" bIns="45000"/>
          <a:lstStyle/>
          <a:p>
            <a:pPr algn="ctr"/>
            <a:endParaRPr lang="en-IN" b="1" dirty="0">
              <a:latin typeface="Arial" panose="020B0604020202020204" pitchFamily="34" charset="0"/>
              <a:cs typeface="Arial" panose="020B0604020202020204" pitchFamily="34" charset="0"/>
            </a:endParaRPr>
          </a:p>
        </p:txBody>
      </p:sp>
      <p:sp>
        <p:nvSpPr>
          <p:cNvPr id="36" name="TextBox 35"/>
          <p:cNvSpPr txBox="1"/>
          <p:nvPr/>
        </p:nvSpPr>
        <p:spPr>
          <a:xfrm>
            <a:off x="0" y="0"/>
            <a:ext cx="9136800" cy="1077218"/>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3200" b="1" dirty="0">
                <a:latin typeface="Arial" panose="020B0604020202020204" pitchFamily="34" charset="0"/>
                <a:cs typeface="Arial" panose="020B0604020202020204" pitchFamily="34" charset="0"/>
              </a:rPr>
              <a:t>Melanocyte Fate Dichotomy in Progressive Pigmentation Model</a:t>
            </a:r>
            <a:endParaRPr lang="en-IN" sz="3200" b="1" dirty="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714CB982-FC73-FBB0-648A-9A9EE641FE91}"/>
              </a:ext>
            </a:extLst>
          </p:cNvPr>
          <p:cNvGrpSpPr/>
          <p:nvPr/>
        </p:nvGrpSpPr>
        <p:grpSpPr>
          <a:xfrm>
            <a:off x="527505" y="1052880"/>
            <a:ext cx="7799613" cy="5552859"/>
            <a:chOff x="325858" y="535304"/>
            <a:chExt cx="7799613" cy="5552859"/>
          </a:xfrm>
        </p:grpSpPr>
        <p:pic>
          <p:nvPicPr>
            <p:cNvPr id="3" name="Picture 2">
              <a:extLst>
                <a:ext uri="{FF2B5EF4-FFF2-40B4-BE49-F238E27FC236}">
                  <a16:creationId xmlns:a16="http://schemas.microsoft.com/office/drawing/2014/main" id="{FA93AD38-0E79-0CB3-F1A2-34C3FAA06844}"/>
                </a:ext>
              </a:extLst>
            </p:cNvPr>
            <p:cNvPicPr>
              <a:picLocks noChangeAspect="1"/>
            </p:cNvPicPr>
            <p:nvPr/>
          </p:nvPicPr>
          <p:blipFill>
            <a:blip r:embed="rId3"/>
            <a:stretch>
              <a:fillRect/>
            </a:stretch>
          </p:blipFill>
          <p:spPr>
            <a:xfrm>
              <a:off x="1671360" y="2961916"/>
              <a:ext cx="1103472" cy="1121761"/>
            </a:xfrm>
            <a:prstGeom prst="rect">
              <a:avLst/>
            </a:prstGeom>
            <a:effectLst>
              <a:outerShdw blurRad="63500" sx="102000" sy="102000" algn="ctr" rotWithShape="0">
                <a:prstClr val="black">
                  <a:alpha val="40000"/>
                </a:prstClr>
              </a:outerShdw>
            </a:effectLst>
          </p:spPr>
        </p:pic>
        <p:grpSp>
          <p:nvGrpSpPr>
            <p:cNvPr id="4" name="Group 3">
              <a:extLst>
                <a:ext uri="{FF2B5EF4-FFF2-40B4-BE49-F238E27FC236}">
                  <a16:creationId xmlns:a16="http://schemas.microsoft.com/office/drawing/2014/main" id="{D9CB08E0-1E3D-3E7A-38D9-D1E5A694FE9F}"/>
                </a:ext>
              </a:extLst>
            </p:cNvPr>
            <p:cNvGrpSpPr/>
            <p:nvPr/>
          </p:nvGrpSpPr>
          <p:grpSpPr>
            <a:xfrm>
              <a:off x="3417143" y="1549929"/>
              <a:ext cx="1800000" cy="1800000"/>
              <a:chOff x="3510950" y="1302327"/>
              <a:chExt cx="1800000" cy="1800000"/>
            </a:xfrm>
            <a:effectLst>
              <a:outerShdw blurRad="63500" sx="102000" sy="102000" algn="ctr" rotWithShape="0">
                <a:prstClr val="black">
                  <a:alpha val="40000"/>
                </a:prstClr>
              </a:outerShdw>
            </a:effectLst>
          </p:grpSpPr>
          <p:pic>
            <p:nvPicPr>
              <p:cNvPr id="5" name="Picture 4">
                <a:extLst>
                  <a:ext uri="{FF2B5EF4-FFF2-40B4-BE49-F238E27FC236}">
                    <a16:creationId xmlns:a16="http://schemas.microsoft.com/office/drawing/2014/main" id="{B74D3E37-EFED-6E69-D469-BF1B25FF466A}"/>
                  </a:ext>
                </a:extLst>
              </p:cNvPr>
              <p:cNvPicPr>
                <a:picLocks noChangeAspect="1"/>
              </p:cNvPicPr>
              <p:nvPr/>
            </p:nvPicPr>
            <p:blipFill>
              <a:blip r:embed="rId4"/>
              <a:stretch>
                <a:fillRect/>
              </a:stretch>
            </p:blipFill>
            <p:spPr>
              <a:xfrm>
                <a:off x="3607101" y="1475535"/>
                <a:ext cx="1597290" cy="1542422"/>
              </a:xfrm>
              <a:prstGeom prst="rect">
                <a:avLst/>
              </a:prstGeom>
            </p:spPr>
          </p:pic>
          <p:sp>
            <p:nvSpPr>
              <p:cNvPr id="6" name="Oval 5">
                <a:extLst>
                  <a:ext uri="{FF2B5EF4-FFF2-40B4-BE49-F238E27FC236}">
                    <a16:creationId xmlns:a16="http://schemas.microsoft.com/office/drawing/2014/main" id="{E192AB68-5683-9B2A-D89F-4B6CF07D7670}"/>
                  </a:ext>
                </a:extLst>
              </p:cNvPr>
              <p:cNvSpPr/>
              <p:nvPr/>
            </p:nvSpPr>
            <p:spPr>
              <a:xfrm>
                <a:off x="3510950" y="1302327"/>
                <a:ext cx="1800000" cy="1800000"/>
              </a:xfrm>
              <a:prstGeom prst="ellipse">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D0903789-FAFC-0D3B-11B1-2D0616301646}"/>
                </a:ext>
              </a:extLst>
            </p:cNvPr>
            <p:cNvGrpSpPr/>
            <p:nvPr/>
          </p:nvGrpSpPr>
          <p:grpSpPr>
            <a:xfrm>
              <a:off x="3417143" y="3436533"/>
              <a:ext cx="1800000" cy="1800000"/>
              <a:chOff x="3510950" y="1302327"/>
              <a:chExt cx="1800000" cy="1800000"/>
            </a:xfrm>
            <a:effectLst>
              <a:outerShdw blurRad="63500" sx="102000" sy="102000" algn="ctr" rotWithShape="0">
                <a:prstClr val="black">
                  <a:alpha val="40000"/>
                </a:prstClr>
              </a:outerShdw>
            </a:effectLst>
          </p:grpSpPr>
          <p:pic>
            <p:nvPicPr>
              <p:cNvPr id="8" name="Picture 7">
                <a:extLst>
                  <a:ext uri="{FF2B5EF4-FFF2-40B4-BE49-F238E27FC236}">
                    <a16:creationId xmlns:a16="http://schemas.microsoft.com/office/drawing/2014/main" id="{AB621CBB-DE73-55B2-BEA1-1103E9938953}"/>
                  </a:ext>
                </a:extLst>
              </p:cNvPr>
              <p:cNvPicPr>
                <a:picLocks noChangeAspect="1"/>
              </p:cNvPicPr>
              <p:nvPr/>
            </p:nvPicPr>
            <p:blipFill>
              <a:blip r:embed="rId4"/>
              <a:stretch>
                <a:fillRect/>
              </a:stretch>
            </p:blipFill>
            <p:spPr>
              <a:xfrm>
                <a:off x="3607101" y="1475535"/>
                <a:ext cx="1597290" cy="1542422"/>
              </a:xfrm>
              <a:prstGeom prst="rect">
                <a:avLst/>
              </a:prstGeom>
            </p:spPr>
          </p:pic>
          <p:sp>
            <p:nvSpPr>
              <p:cNvPr id="12" name="Oval 11">
                <a:extLst>
                  <a:ext uri="{FF2B5EF4-FFF2-40B4-BE49-F238E27FC236}">
                    <a16:creationId xmlns:a16="http://schemas.microsoft.com/office/drawing/2014/main" id="{9C4A8A2B-F5B9-58CA-3ADE-4B0A8F735912}"/>
                  </a:ext>
                </a:extLst>
              </p:cNvPr>
              <p:cNvSpPr/>
              <p:nvPr/>
            </p:nvSpPr>
            <p:spPr>
              <a:xfrm>
                <a:off x="3510950" y="1302327"/>
                <a:ext cx="1800000" cy="1800000"/>
              </a:xfrm>
              <a:prstGeom prst="ellipse">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21AACCB1-94D3-B2E8-A5CD-09B6A38D115E}"/>
                </a:ext>
              </a:extLst>
            </p:cNvPr>
            <p:cNvGrpSpPr/>
            <p:nvPr/>
          </p:nvGrpSpPr>
          <p:grpSpPr>
            <a:xfrm>
              <a:off x="5878433" y="4216163"/>
              <a:ext cx="1872000" cy="1872000"/>
              <a:chOff x="5700090" y="3850116"/>
              <a:chExt cx="1872000" cy="1872000"/>
            </a:xfrm>
            <a:effectLst>
              <a:outerShdw blurRad="63500" sx="102000" sy="102000" algn="ctr" rotWithShape="0">
                <a:prstClr val="black">
                  <a:alpha val="40000"/>
                </a:prstClr>
              </a:outerShdw>
            </a:effectLst>
          </p:grpSpPr>
          <p:pic>
            <p:nvPicPr>
              <p:cNvPr id="14" name="Picture 13">
                <a:extLst>
                  <a:ext uri="{FF2B5EF4-FFF2-40B4-BE49-F238E27FC236}">
                    <a16:creationId xmlns:a16="http://schemas.microsoft.com/office/drawing/2014/main" id="{97271BD8-A801-2F6C-8EE8-8F79EC3C7E7D}"/>
                  </a:ext>
                </a:extLst>
              </p:cNvPr>
              <p:cNvPicPr>
                <a:picLocks noChangeAspect="1"/>
              </p:cNvPicPr>
              <p:nvPr/>
            </p:nvPicPr>
            <p:blipFill>
              <a:blip r:embed="rId5"/>
              <a:stretch>
                <a:fillRect/>
              </a:stretch>
            </p:blipFill>
            <p:spPr>
              <a:xfrm>
                <a:off x="5805471" y="3957266"/>
                <a:ext cx="1609483" cy="1652159"/>
              </a:xfrm>
              <a:prstGeom prst="rect">
                <a:avLst/>
              </a:prstGeom>
            </p:spPr>
          </p:pic>
          <p:sp>
            <p:nvSpPr>
              <p:cNvPr id="15" name="Oval 14">
                <a:extLst>
                  <a:ext uri="{FF2B5EF4-FFF2-40B4-BE49-F238E27FC236}">
                    <a16:creationId xmlns:a16="http://schemas.microsoft.com/office/drawing/2014/main" id="{B387DCF1-D78B-6944-90A3-571F4ACB839B}"/>
                  </a:ext>
                </a:extLst>
              </p:cNvPr>
              <p:cNvSpPr/>
              <p:nvPr/>
            </p:nvSpPr>
            <p:spPr>
              <a:xfrm>
                <a:off x="5700090" y="3850116"/>
                <a:ext cx="1872000" cy="1872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6" name="Group 15">
              <a:extLst>
                <a:ext uri="{FF2B5EF4-FFF2-40B4-BE49-F238E27FC236}">
                  <a16:creationId xmlns:a16="http://schemas.microsoft.com/office/drawing/2014/main" id="{5AA47DAF-1E03-3A83-AA82-4AFC847350C4}"/>
                </a:ext>
              </a:extLst>
            </p:cNvPr>
            <p:cNvGrpSpPr/>
            <p:nvPr/>
          </p:nvGrpSpPr>
          <p:grpSpPr>
            <a:xfrm>
              <a:off x="5425471" y="535304"/>
              <a:ext cx="2700000" cy="2700000"/>
              <a:chOff x="5723895" y="1182396"/>
              <a:chExt cx="2700000" cy="2700000"/>
            </a:xfrm>
            <a:effectLst>
              <a:outerShdw blurRad="63500" sx="102000" sy="102000" algn="ctr" rotWithShape="0">
                <a:prstClr val="black">
                  <a:alpha val="40000"/>
                </a:prstClr>
              </a:outerShdw>
            </a:effectLst>
          </p:grpSpPr>
          <p:pic>
            <p:nvPicPr>
              <p:cNvPr id="17" name="Picture 16">
                <a:extLst>
                  <a:ext uri="{FF2B5EF4-FFF2-40B4-BE49-F238E27FC236}">
                    <a16:creationId xmlns:a16="http://schemas.microsoft.com/office/drawing/2014/main" id="{1F147802-1E65-DF62-D4C0-89B7558D1418}"/>
                  </a:ext>
                </a:extLst>
              </p:cNvPr>
              <p:cNvPicPr>
                <a:picLocks noChangeAspect="1"/>
              </p:cNvPicPr>
              <p:nvPr/>
            </p:nvPicPr>
            <p:blipFill>
              <a:blip r:embed="rId6"/>
              <a:stretch>
                <a:fillRect/>
              </a:stretch>
            </p:blipFill>
            <p:spPr>
              <a:xfrm>
                <a:off x="5857227" y="1386204"/>
                <a:ext cx="2267909" cy="2395936"/>
              </a:xfrm>
              <a:prstGeom prst="rect">
                <a:avLst/>
              </a:prstGeom>
            </p:spPr>
          </p:pic>
          <p:sp>
            <p:nvSpPr>
              <p:cNvPr id="18" name="Oval 17">
                <a:extLst>
                  <a:ext uri="{FF2B5EF4-FFF2-40B4-BE49-F238E27FC236}">
                    <a16:creationId xmlns:a16="http://schemas.microsoft.com/office/drawing/2014/main" id="{681B3164-F47E-4D50-6C15-142E56AEC7A6}"/>
                  </a:ext>
                </a:extLst>
              </p:cNvPr>
              <p:cNvSpPr/>
              <p:nvPr/>
            </p:nvSpPr>
            <p:spPr>
              <a:xfrm>
                <a:off x="5723895" y="1182396"/>
                <a:ext cx="2700000" cy="2700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19" name="Straight Arrow Connector 18">
              <a:extLst>
                <a:ext uri="{FF2B5EF4-FFF2-40B4-BE49-F238E27FC236}">
                  <a16:creationId xmlns:a16="http://schemas.microsoft.com/office/drawing/2014/main" id="{E27D0BC4-EDE4-B5D9-1326-368E7C8F04D3}"/>
                </a:ext>
              </a:extLst>
            </p:cNvPr>
            <p:cNvCxnSpPr>
              <a:cxnSpLocks/>
            </p:cNvCxnSpPr>
            <p:nvPr/>
          </p:nvCxnSpPr>
          <p:spPr>
            <a:xfrm flipV="1">
              <a:off x="5177736" y="2051705"/>
              <a:ext cx="250583" cy="8655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BB8E14-D66F-9AFC-26FD-26EFBE9DAD14}"/>
                </a:ext>
              </a:extLst>
            </p:cNvPr>
            <p:cNvCxnSpPr>
              <a:cxnSpLocks/>
            </p:cNvCxnSpPr>
            <p:nvPr/>
          </p:nvCxnSpPr>
          <p:spPr>
            <a:xfrm>
              <a:off x="2769699" y="3831911"/>
              <a:ext cx="647444" cy="292777"/>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8313A2-3B1E-4B4A-9CF7-BB0867107FFA}"/>
                </a:ext>
              </a:extLst>
            </p:cNvPr>
            <p:cNvCxnSpPr>
              <a:cxnSpLocks/>
            </p:cNvCxnSpPr>
            <p:nvPr/>
          </p:nvCxnSpPr>
          <p:spPr>
            <a:xfrm>
              <a:off x="5110584" y="4734809"/>
              <a:ext cx="734245" cy="27173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335657F-51B4-2821-A069-4A2D59A150C4}"/>
                </a:ext>
              </a:extLst>
            </p:cNvPr>
            <p:cNvCxnSpPr>
              <a:cxnSpLocks/>
            </p:cNvCxnSpPr>
            <p:nvPr/>
          </p:nvCxnSpPr>
          <p:spPr>
            <a:xfrm flipV="1">
              <a:off x="2769699" y="2746187"/>
              <a:ext cx="657710" cy="279903"/>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94C0CB8-7D0E-7348-DA69-E3C0A4F1B4D1}"/>
                </a:ext>
              </a:extLst>
            </p:cNvPr>
            <p:cNvSpPr txBox="1"/>
            <p:nvPr/>
          </p:nvSpPr>
          <p:spPr>
            <a:xfrm flipH="1">
              <a:off x="6081081" y="3337289"/>
              <a:ext cx="1430151" cy="783193"/>
            </a:xfrm>
            <a:prstGeom prst="roundRect">
              <a:avLst/>
            </a:prstGeom>
            <a:solidFill>
              <a:schemeClr val="bg2">
                <a:lumMod val="9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IN" sz="2000" b="1" dirty="0"/>
                <a:t>Fate </a:t>
              </a:r>
            </a:p>
            <a:p>
              <a:pPr algn="ctr"/>
              <a:r>
                <a:rPr lang="en-IN" sz="2000" b="1" dirty="0"/>
                <a:t>Dichotomy</a:t>
              </a:r>
            </a:p>
          </p:txBody>
        </p:sp>
        <p:sp>
          <p:nvSpPr>
            <p:cNvPr id="40" name="TextBox 39">
              <a:extLst>
                <a:ext uri="{FF2B5EF4-FFF2-40B4-BE49-F238E27FC236}">
                  <a16:creationId xmlns:a16="http://schemas.microsoft.com/office/drawing/2014/main" id="{14AC0C8F-1BF5-2F0D-2825-67EC7E36BA62}"/>
                </a:ext>
              </a:extLst>
            </p:cNvPr>
            <p:cNvSpPr txBox="1"/>
            <p:nvPr/>
          </p:nvSpPr>
          <p:spPr>
            <a:xfrm>
              <a:off x="3558757" y="1020493"/>
              <a:ext cx="1506361" cy="442674"/>
            </a:xfrm>
            <a:prstGeom prst="roundRect">
              <a:avLst/>
            </a:prstGeom>
            <a:solidFill>
              <a:srgbClr val="FFD687"/>
            </a:solidFill>
            <a:effectLst>
              <a:outerShdw blurRad="63500" sx="102000" sy="102000" algn="ctr"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IN" sz="2000" dirty="0"/>
                <a:t>Proliferation</a:t>
              </a:r>
            </a:p>
          </p:txBody>
        </p:sp>
        <p:sp>
          <p:nvSpPr>
            <p:cNvPr id="41" name="TextBox 40">
              <a:extLst>
                <a:ext uri="{FF2B5EF4-FFF2-40B4-BE49-F238E27FC236}">
                  <a16:creationId xmlns:a16="http://schemas.microsoft.com/office/drawing/2014/main" id="{D54B6D4E-0A84-FFD0-5861-B12AD48291AA}"/>
                </a:ext>
              </a:extLst>
            </p:cNvPr>
            <p:cNvSpPr txBox="1"/>
            <p:nvPr/>
          </p:nvSpPr>
          <p:spPr>
            <a:xfrm rot="10800000" flipV="1">
              <a:off x="3513294" y="5342194"/>
              <a:ext cx="1703849" cy="442674"/>
            </a:xfrm>
            <a:prstGeom prst="roundRect">
              <a:avLst/>
            </a:prstGeom>
            <a:solidFill>
              <a:srgbClr val="FFD687"/>
            </a:solidFill>
            <a:effectLst>
              <a:outerShdw blurRad="63500" sx="102000" sy="102000" algn="ctr"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IN" sz="2000" dirty="0"/>
                <a:t>Pigmentation</a:t>
              </a:r>
            </a:p>
          </p:txBody>
        </p:sp>
        <p:sp>
          <p:nvSpPr>
            <p:cNvPr id="42" name="TextBox 41">
              <a:extLst>
                <a:ext uri="{FF2B5EF4-FFF2-40B4-BE49-F238E27FC236}">
                  <a16:creationId xmlns:a16="http://schemas.microsoft.com/office/drawing/2014/main" id="{1CD4E7BE-2ABE-C328-9663-07D5BB326025}"/>
                </a:ext>
              </a:extLst>
            </p:cNvPr>
            <p:cNvSpPr txBox="1"/>
            <p:nvPr/>
          </p:nvSpPr>
          <p:spPr>
            <a:xfrm>
              <a:off x="325858" y="2467037"/>
              <a:ext cx="1484898" cy="1938992"/>
            </a:xfrm>
            <a:prstGeom prst="rect">
              <a:avLst/>
            </a:prstGeom>
            <a:noFill/>
          </p:spPr>
          <p:txBody>
            <a:bodyPr wrap="square" rtlCol="0">
              <a:spAutoFit/>
            </a:bodyPr>
            <a:lstStyle/>
            <a:p>
              <a:r>
                <a:rPr lang="en-IN" sz="2000" dirty="0"/>
                <a:t>Pre-existing differences due to stochasticity in gene expression</a:t>
              </a:r>
            </a:p>
          </p:txBody>
        </p:sp>
        <p:sp>
          <p:nvSpPr>
            <p:cNvPr id="47" name="TextBox 46">
              <a:extLst>
                <a:ext uri="{FF2B5EF4-FFF2-40B4-BE49-F238E27FC236}">
                  <a16:creationId xmlns:a16="http://schemas.microsoft.com/office/drawing/2014/main" id="{C3BA7E6E-7C1F-38FD-65A4-64151685F425}"/>
                </a:ext>
              </a:extLst>
            </p:cNvPr>
            <p:cNvSpPr txBox="1"/>
            <p:nvPr/>
          </p:nvSpPr>
          <p:spPr>
            <a:xfrm>
              <a:off x="2674694" y="3122896"/>
              <a:ext cx="1484898" cy="646331"/>
            </a:xfrm>
            <a:prstGeom prst="rect">
              <a:avLst/>
            </a:prstGeom>
            <a:noFill/>
          </p:spPr>
          <p:txBody>
            <a:bodyPr wrap="square" rtlCol="0">
              <a:spAutoFit/>
            </a:bodyPr>
            <a:lstStyle/>
            <a:p>
              <a:r>
                <a:rPr lang="en-IN" dirty="0"/>
                <a:t>Low Density Culturing</a:t>
              </a:r>
            </a:p>
          </p:txBody>
        </p:sp>
      </p:grpSp>
    </p:spTree>
    <p:extLst>
      <p:ext uri="{BB962C8B-B14F-4D97-AF65-F5344CB8AC3E}">
        <p14:creationId xmlns:p14="http://schemas.microsoft.com/office/powerpoint/2010/main" val="317866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0" y="64015"/>
            <a:ext cx="9136800" cy="370800"/>
          </a:xfrm>
          <a:prstGeom prst="rect">
            <a:avLst/>
          </a:prstGeom>
          <a:noFill/>
          <a:ln>
            <a:noFill/>
            <a:roun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tIns="45000" rIns="90000" bIns="45000"/>
          <a:lstStyle/>
          <a:p>
            <a:pPr algn="ctr"/>
            <a:endParaRPr lang="en-IN" b="1" dirty="0">
              <a:latin typeface="Arial" panose="020B0604020202020204" pitchFamily="34" charset="0"/>
              <a:cs typeface="Arial" panose="020B0604020202020204" pitchFamily="34" charset="0"/>
            </a:endParaRPr>
          </a:p>
        </p:txBody>
      </p:sp>
      <p:sp>
        <p:nvSpPr>
          <p:cNvPr id="36" name="TextBox 35"/>
          <p:cNvSpPr txBox="1"/>
          <p:nvPr/>
        </p:nvSpPr>
        <p:spPr>
          <a:xfrm>
            <a:off x="-8124" y="60256"/>
            <a:ext cx="9152124" cy="5847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N" sz="3200" b="1" dirty="0">
                <a:latin typeface="Arial" panose="020B0604020202020204" pitchFamily="34" charset="0"/>
                <a:cs typeface="Arial" panose="020B0604020202020204" pitchFamily="34" charset="0"/>
              </a:rPr>
              <a:t>Chromatin accessibility (</a:t>
            </a:r>
            <a:r>
              <a:rPr lang="en-IN" sz="3200" b="1" dirty="0" err="1">
                <a:latin typeface="Arial" panose="020B0604020202020204" pitchFamily="34" charset="0"/>
                <a:cs typeface="Arial" panose="020B0604020202020204" pitchFamily="34" charset="0"/>
              </a:rPr>
              <a:t>scATAC</a:t>
            </a:r>
            <a:r>
              <a:rPr lang="en-IN" sz="3200" b="1" dirty="0">
                <a:latin typeface="Arial" panose="020B0604020202020204" pitchFamily="34" charset="0"/>
                <a:cs typeface="Arial" panose="020B0604020202020204" pitchFamily="34" charset="0"/>
              </a:rPr>
              <a:t>)</a:t>
            </a:r>
          </a:p>
        </p:txBody>
      </p:sp>
      <p:grpSp>
        <p:nvGrpSpPr>
          <p:cNvPr id="3" name="Group 2">
            <a:extLst>
              <a:ext uri="{FF2B5EF4-FFF2-40B4-BE49-F238E27FC236}">
                <a16:creationId xmlns:a16="http://schemas.microsoft.com/office/drawing/2014/main" id="{DB9D8DE4-ACA8-02C2-13B4-9F64512AB0C2}"/>
              </a:ext>
            </a:extLst>
          </p:cNvPr>
          <p:cNvGrpSpPr/>
          <p:nvPr/>
        </p:nvGrpSpPr>
        <p:grpSpPr>
          <a:xfrm>
            <a:off x="0" y="667827"/>
            <a:ext cx="9136800" cy="6083307"/>
            <a:chOff x="-8124" y="667827"/>
            <a:chExt cx="9144000" cy="6083307"/>
          </a:xfrm>
        </p:grpSpPr>
        <p:pic>
          <p:nvPicPr>
            <p:cNvPr id="4" name="Picture 3" descr="Chart, box and whisker chart&#10;&#10;Description automatically generated">
              <a:extLst>
                <a:ext uri="{FF2B5EF4-FFF2-40B4-BE49-F238E27FC236}">
                  <a16:creationId xmlns:a16="http://schemas.microsoft.com/office/drawing/2014/main" id="{BFCCD879-F708-66A4-AC06-1C63DB5B7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4" y="667827"/>
              <a:ext cx="9144000" cy="6083307"/>
            </a:xfrm>
            <a:prstGeom prst="rect">
              <a:avLst/>
            </a:prstGeom>
          </p:spPr>
        </p:pic>
        <p:sp>
          <p:nvSpPr>
            <p:cNvPr id="6" name="TextBox 5">
              <a:extLst>
                <a:ext uri="{FF2B5EF4-FFF2-40B4-BE49-F238E27FC236}">
                  <a16:creationId xmlns:a16="http://schemas.microsoft.com/office/drawing/2014/main" id="{029BA553-C1AB-2D28-F55C-516E517CBD0F}"/>
                </a:ext>
              </a:extLst>
            </p:cNvPr>
            <p:cNvSpPr txBox="1"/>
            <p:nvPr/>
          </p:nvSpPr>
          <p:spPr>
            <a:xfrm>
              <a:off x="1647825" y="5568434"/>
              <a:ext cx="596638" cy="369332"/>
            </a:xfrm>
            <a:prstGeom prst="rect">
              <a:avLst/>
            </a:prstGeom>
            <a:solidFill>
              <a:schemeClr val="bg1"/>
            </a:solidFill>
          </p:spPr>
          <p:txBody>
            <a:bodyPr wrap="none" rtlCol="0">
              <a:spAutoFit/>
            </a:bodyPr>
            <a:lstStyle/>
            <a:p>
              <a:r>
                <a:rPr lang="en-IN" b="1" dirty="0" err="1"/>
                <a:t>Mitf</a:t>
              </a:r>
              <a:endParaRPr lang="en-IN" b="1" dirty="0"/>
            </a:p>
          </p:txBody>
        </p:sp>
        <p:sp>
          <p:nvSpPr>
            <p:cNvPr id="7" name="TextBox 6">
              <a:extLst>
                <a:ext uri="{FF2B5EF4-FFF2-40B4-BE49-F238E27FC236}">
                  <a16:creationId xmlns:a16="http://schemas.microsoft.com/office/drawing/2014/main" id="{03E0414F-EDA0-60B9-D13B-A6EEF5460BC8}"/>
                </a:ext>
              </a:extLst>
            </p:cNvPr>
            <p:cNvSpPr txBox="1"/>
            <p:nvPr/>
          </p:nvSpPr>
          <p:spPr>
            <a:xfrm>
              <a:off x="4629955" y="5568434"/>
              <a:ext cx="646331" cy="369332"/>
            </a:xfrm>
            <a:prstGeom prst="rect">
              <a:avLst/>
            </a:prstGeom>
            <a:solidFill>
              <a:schemeClr val="bg1"/>
            </a:solidFill>
          </p:spPr>
          <p:txBody>
            <a:bodyPr wrap="none" rtlCol="0">
              <a:spAutoFit/>
            </a:bodyPr>
            <a:lstStyle/>
            <a:p>
              <a:r>
                <a:rPr lang="en-IN" dirty="0"/>
                <a:t>Bnc2</a:t>
              </a:r>
            </a:p>
          </p:txBody>
        </p:sp>
        <p:sp>
          <p:nvSpPr>
            <p:cNvPr id="8" name="TextBox 7">
              <a:extLst>
                <a:ext uri="{FF2B5EF4-FFF2-40B4-BE49-F238E27FC236}">
                  <a16:creationId xmlns:a16="http://schemas.microsoft.com/office/drawing/2014/main" id="{3488A996-9812-0040-CFE2-8AB7B459CC55}"/>
                </a:ext>
              </a:extLst>
            </p:cNvPr>
            <p:cNvSpPr txBox="1"/>
            <p:nvPr/>
          </p:nvSpPr>
          <p:spPr>
            <a:xfrm>
              <a:off x="7671794" y="5568434"/>
              <a:ext cx="624210" cy="369332"/>
            </a:xfrm>
            <a:prstGeom prst="rect">
              <a:avLst/>
            </a:prstGeom>
            <a:solidFill>
              <a:schemeClr val="bg1"/>
            </a:solidFill>
          </p:spPr>
          <p:txBody>
            <a:bodyPr wrap="none" rtlCol="0">
              <a:spAutoFit/>
            </a:bodyPr>
            <a:lstStyle/>
            <a:p>
              <a:r>
                <a:rPr lang="en-IN" dirty="0"/>
                <a:t>Sox5</a:t>
              </a:r>
            </a:p>
          </p:txBody>
        </p:sp>
        <p:sp>
          <p:nvSpPr>
            <p:cNvPr id="9" name="TextBox 8">
              <a:extLst>
                <a:ext uri="{FF2B5EF4-FFF2-40B4-BE49-F238E27FC236}">
                  <a16:creationId xmlns:a16="http://schemas.microsoft.com/office/drawing/2014/main" id="{E1374B70-B2B9-E82D-08F4-7DEB927C4C53}"/>
                </a:ext>
              </a:extLst>
            </p:cNvPr>
            <p:cNvSpPr txBox="1"/>
            <p:nvPr/>
          </p:nvSpPr>
          <p:spPr>
            <a:xfrm>
              <a:off x="4287553" y="2564133"/>
              <a:ext cx="684803" cy="369332"/>
            </a:xfrm>
            <a:prstGeom prst="rect">
              <a:avLst/>
            </a:prstGeom>
            <a:solidFill>
              <a:schemeClr val="bg1"/>
            </a:solidFill>
          </p:spPr>
          <p:txBody>
            <a:bodyPr wrap="none" rtlCol="0">
              <a:spAutoFit/>
            </a:bodyPr>
            <a:lstStyle/>
            <a:p>
              <a:r>
                <a:rPr lang="en-IN" dirty="0" err="1"/>
                <a:t>Gnaq</a:t>
              </a:r>
              <a:endParaRPr lang="en-IN" dirty="0"/>
            </a:p>
          </p:txBody>
        </p:sp>
        <p:sp>
          <p:nvSpPr>
            <p:cNvPr id="10" name="TextBox 9">
              <a:extLst>
                <a:ext uri="{FF2B5EF4-FFF2-40B4-BE49-F238E27FC236}">
                  <a16:creationId xmlns:a16="http://schemas.microsoft.com/office/drawing/2014/main" id="{1D9E13B9-0B3D-59B9-C3FF-CC34409F1978}"/>
                </a:ext>
              </a:extLst>
            </p:cNvPr>
            <p:cNvSpPr txBox="1"/>
            <p:nvPr/>
          </p:nvSpPr>
          <p:spPr>
            <a:xfrm>
              <a:off x="7611201" y="2569967"/>
              <a:ext cx="902811" cy="369332"/>
            </a:xfrm>
            <a:prstGeom prst="rect">
              <a:avLst/>
            </a:prstGeom>
            <a:solidFill>
              <a:schemeClr val="bg1"/>
            </a:solidFill>
          </p:spPr>
          <p:txBody>
            <a:bodyPr wrap="none" rtlCol="0">
              <a:spAutoFit/>
            </a:bodyPr>
            <a:lstStyle/>
            <a:p>
              <a:r>
                <a:rPr lang="en-IN" dirty="0"/>
                <a:t>Slc24a5</a:t>
              </a:r>
            </a:p>
          </p:txBody>
        </p:sp>
        <p:sp>
          <p:nvSpPr>
            <p:cNvPr id="11" name="TextBox 10">
              <a:extLst>
                <a:ext uri="{FF2B5EF4-FFF2-40B4-BE49-F238E27FC236}">
                  <a16:creationId xmlns:a16="http://schemas.microsoft.com/office/drawing/2014/main" id="{E52895F4-931C-B9BF-6BF7-2F35770F0AAA}"/>
                </a:ext>
              </a:extLst>
            </p:cNvPr>
            <p:cNvSpPr txBox="1"/>
            <p:nvPr/>
          </p:nvSpPr>
          <p:spPr>
            <a:xfrm>
              <a:off x="1628839" y="2569967"/>
              <a:ext cx="624210" cy="369332"/>
            </a:xfrm>
            <a:prstGeom prst="rect">
              <a:avLst/>
            </a:prstGeom>
            <a:solidFill>
              <a:schemeClr val="bg1"/>
            </a:solidFill>
          </p:spPr>
          <p:txBody>
            <a:bodyPr wrap="none" rtlCol="0">
              <a:spAutoFit/>
            </a:bodyPr>
            <a:lstStyle/>
            <a:p>
              <a:r>
                <a:rPr lang="en-IN" dirty="0"/>
                <a:t>Sox2</a:t>
              </a:r>
            </a:p>
          </p:txBody>
        </p:sp>
        <p:sp>
          <p:nvSpPr>
            <p:cNvPr id="12" name="TextBox 11">
              <a:extLst>
                <a:ext uri="{FF2B5EF4-FFF2-40B4-BE49-F238E27FC236}">
                  <a16:creationId xmlns:a16="http://schemas.microsoft.com/office/drawing/2014/main" id="{9D13A94F-EF62-BA16-5495-C6CC3B49D2AE}"/>
                </a:ext>
              </a:extLst>
            </p:cNvPr>
            <p:cNvSpPr txBox="1"/>
            <p:nvPr/>
          </p:nvSpPr>
          <p:spPr>
            <a:xfrm>
              <a:off x="367059" y="1855592"/>
              <a:ext cx="881652" cy="369332"/>
            </a:xfrm>
            <a:prstGeom prst="rect">
              <a:avLst/>
            </a:prstGeom>
            <a:solidFill>
              <a:schemeClr val="bg1"/>
            </a:solidFill>
          </p:spPr>
          <p:txBody>
            <a:bodyPr wrap="none" rtlCol="0">
              <a:spAutoFit/>
            </a:bodyPr>
            <a:lstStyle/>
            <a:p>
              <a:r>
                <a:rPr lang="en-IN" dirty="0"/>
                <a:t>Mature</a:t>
              </a:r>
            </a:p>
          </p:txBody>
        </p:sp>
        <p:sp>
          <p:nvSpPr>
            <p:cNvPr id="13" name="TextBox 12">
              <a:extLst>
                <a:ext uri="{FF2B5EF4-FFF2-40B4-BE49-F238E27FC236}">
                  <a16:creationId xmlns:a16="http://schemas.microsoft.com/office/drawing/2014/main" id="{0A65FCE9-9258-9DAD-96F5-F0F60CB859AA}"/>
                </a:ext>
              </a:extLst>
            </p:cNvPr>
            <p:cNvSpPr txBox="1"/>
            <p:nvPr/>
          </p:nvSpPr>
          <p:spPr>
            <a:xfrm>
              <a:off x="387045" y="1078095"/>
              <a:ext cx="1318631" cy="369332"/>
            </a:xfrm>
            <a:prstGeom prst="rect">
              <a:avLst/>
            </a:prstGeom>
            <a:solidFill>
              <a:schemeClr val="bg1"/>
            </a:solidFill>
          </p:spPr>
          <p:txBody>
            <a:bodyPr wrap="none" rtlCol="0">
              <a:spAutoFit/>
            </a:bodyPr>
            <a:lstStyle/>
            <a:p>
              <a:r>
                <a:rPr lang="en-IN" dirty="0"/>
                <a:t>Proliferative</a:t>
              </a:r>
            </a:p>
          </p:txBody>
        </p:sp>
        <p:sp>
          <p:nvSpPr>
            <p:cNvPr id="14" name="TextBox 13">
              <a:extLst>
                <a:ext uri="{FF2B5EF4-FFF2-40B4-BE49-F238E27FC236}">
                  <a16:creationId xmlns:a16="http://schemas.microsoft.com/office/drawing/2014/main" id="{A7BD95F7-B85F-DD2C-DE25-7E967FCC3830}"/>
                </a:ext>
              </a:extLst>
            </p:cNvPr>
            <p:cNvSpPr txBox="1"/>
            <p:nvPr/>
          </p:nvSpPr>
          <p:spPr>
            <a:xfrm>
              <a:off x="367059" y="4841439"/>
              <a:ext cx="881652" cy="369332"/>
            </a:xfrm>
            <a:prstGeom prst="rect">
              <a:avLst/>
            </a:prstGeom>
            <a:solidFill>
              <a:schemeClr val="bg1"/>
            </a:solidFill>
          </p:spPr>
          <p:txBody>
            <a:bodyPr wrap="none" rtlCol="0">
              <a:spAutoFit/>
            </a:bodyPr>
            <a:lstStyle/>
            <a:p>
              <a:r>
                <a:rPr lang="en-IN" dirty="0"/>
                <a:t>Mature</a:t>
              </a:r>
            </a:p>
          </p:txBody>
        </p:sp>
        <p:sp>
          <p:nvSpPr>
            <p:cNvPr id="15" name="TextBox 14">
              <a:extLst>
                <a:ext uri="{FF2B5EF4-FFF2-40B4-BE49-F238E27FC236}">
                  <a16:creationId xmlns:a16="http://schemas.microsoft.com/office/drawing/2014/main" id="{A08092C8-38A8-C2F9-B25B-1B8F1F2AC88F}"/>
                </a:ext>
              </a:extLst>
            </p:cNvPr>
            <p:cNvSpPr txBox="1"/>
            <p:nvPr/>
          </p:nvSpPr>
          <p:spPr>
            <a:xfrm>
              <a:off x="387045" y="4063942"/>
              <a:ext cx="1318631" cy="369332"/>
            </a:xfrm>
            <a:prstGeom prst="rect">
              <a:avLst/>
            </a:prstGeom>
            <a:solidFill>
              <a:schemeClr val="bg1"/>
            </a:solidFill>
          </p:spPr>
          <p:txBody>
            <a:bodyPr wrap="none" rtlCol="0">
              <a:spAutoFit/>
            </a:bodyPr>
            <a:lstStyle/>
            <a:p>
              <a:r>
                <a:rPr lang="en-IN" dirty="0"/>
                <a:t>Proliferative</a:t>
              </a:r>
            </a:p>
          </p:txBody>
        </p:sp>
      </p:grpSp>
      <p:sp>
        <p:nvSpPr>
          <p:cNvPr id="5" name="Rectangle 4">
            <a:extLst>
              <a:ext uri="{FF2B5EF4-FFF2-40B4-BE49-F238E27FC236}">
                <a16:creationId xmlns:a16="http://schemas.microsoft.com/office/drawing/2014/main" id="{69219A00-A4AB-1C62-7819-032AC52454A5}"/>
              </a:ext>
            </a:extLst>
          </p:cNvPr>
          <p:cNvSpPr/>
          <p:nvPr/>
        </p:nvSpPr>
        <p:spPr>
          <a:xfrm>
            <a:off x="1181100" y="3762375"/>
            <a:ext cx="1543050" cy="298875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40079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0" y="64015"/>
            <a:ext cx="9136800" cy="370800"/>
          </a:xfrm>
          <a:prstGeom prst="rect">
            <a:avLst/>
          </a:prstGeom>
          <a:noFill/>
          <a:ln>
            <a:noFill/>
            <a:roun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tIns="45000" rIns="90000" bIns="45000"/>
          <a:lstStyle/>
          <a:p>
            <a:pPr algn="ctr"/>
            <a:endParaRPr lang="en-IN" b="1" dirty="0">
              <a:latin typeface="Arial" panose="020B0604020202020204" pitchFamily="34" charset="0"/>
              <a:cs typeface="Arial" panose="020B0604020202020204" pitchFamily="34" charset="0"/>
            </a:endParaRPr>
          </a:p>
        </p:txBody>
      </p:sp>
      <p:sp>
        <p:nvSpPr>
          <p:cNvPr id="36" name="TextBox 35"/>
          <p:cNvSpPr txBox="1"/>
          <p:nvPr/>
        </p:nvSpPr>
        <p:spPr>
          <a:xfrm>
            <a:off x="0" y="0"/>
            <a:ext cx="9136800" cy="5847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N" sz="3200" b="1" dirty="0">
                <a:latin typeface="Arial" panose="020B0604020202020204" pitchFamily="34" charset="0"/>
                <a:cs typeface="Arial" panose="020B0604020202020204" pitchFamily="34" charset="0"/>
              </a:rPr>
              <a:t>Hyperacetylation at H3K27</a:t>
            </a:r>
          </a:p>
        </p:txBody>
      </p:sp>
      <p:pic>
        <p:nvPicPr>
          <p:cNvPr id="3" name="Picture 2" descr="Chart, scatter chart&#10;&#10;Description automatically generated">
            <a:extLst>
              <a:ext uri="{FF2B5EF4-FFF2-40B4-BE49-F238E27FC236}">
                <a16:creationId xmlns:a16="http://schemas.microsoft.com/office/drawing/2014/main" id="{8A79C683-46E7-1EC4-4F13-2D0206D4AB05}"/>
              </a:ext>
            </a:extLst>
          </p:cNvPr>
          <p:cNvPicPr>
            <a:picLocks noChangeAspect="1"/>
          </p:cNvPicPr>
          <p:nvPr/>
        </p:nvPicPr>
        <p:blipFill rotWithShape="1">
          <a:blip r:embed="rId3"/>
          <a:srcRect t="1225"/>
          <a:stretch/>
        </p:blipFill>
        <p:spPr>
          <a:xfrm>
            <a:off x="2358366" y="541300"/>
            <a:ext cx="4420067" cy="2904952"/>
          </a:xfrm>
          <a:prstGeom prst="rect">
            <a:avLst/>
          </a:prstGeom>
        </p:spPr>
      </p:pic>
      <p:pic>
        <p:nvPicPr>
          <p:cNvPr id="7" name="Picture 6" descr="A screen shot of a computer&#10;&#10;Description automatically generated with low confidence">
            <a:extLst>
              <a:ext uri="{FF2B5EF4-FFF2-40B4-BE49-F238E27FC236}">
                <a16:creationId xmlns:a16="http://schemas.microsoft.com/office/drawing/2014/main" id="{E47C5B87-D185-9B54-4808-A05EC4AEE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4879" y="3594720"/>
            <a:ext cx="4937417" cy="2952000"/>
          </a:xfrm>
          <a:prstGeom prst="rect">
            <a:avLst/>
          </a:prstGeom>
        </p:spPr>
      </p:pic>
      <p:pic>
        <p:nvPicPr>
          <p:cNvPr id="5" name="Picture 4" descr="A screen shot of a graph&#10;&#10;Description automatically generated with low confidence">
            <a:extLst>
              <a:ext uri="{FF2B5EF4-FFF2-40B4-BE49-F238E27FC236}">
                <a16:creationId xmlns:a16="http://schemas.microsoft.com/office/drawing/2014/main" id="{C4F55CFF-9D1F-C7DB-E640-CB53F4BF3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11" y="3594720"/>
            <a:ext cx="4937417" cy="2952000"/>
          </a:xfrm>
          <a:prstGeom prst="rect">
            <a:avLst/>
          </a:prstGeom>
        </p:spPr>
      </p:pic>
    </p:spTree>
    <p:extLst>
      <p:ext uri="{BB962C8B-B14F-4D97-AF65-F5344CB8AC3E}">
        <p14:creationId xmlns:p14="http://schemas.microsoft.com/office/powerpoint/2010/main" val="1342270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0" y="64015"/>
            <a:ext cx="9136800" cy="370800"/>
          </a:xfrm>
          <a:prstGeom prst="rect">
            <a:avLst/>
          </a:prstGeom>
          <a:noFill/>
          <a:ln>
            <a:noFill/>
            <a:roun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tIns="45000" rIns="90000" bIns="45000"/>
          <a:lstStyle/>
          <a:p>
            <a:pPr algn="ctr"/>
            <a:endParaRPr lang="en-IN" b="1" dirty="0">
              <a:latin typeface="Arial" panose="020B0604020202020204" pitchFamily="34" charset="0"/>
              <a:cs typeface="Arial" panose="020B0604020202020204" pitchFamily="34" charset="0"/>
            </a:endParaRPr>
          </a:p>
        </p:txBody>
      </p:sp>
      <p:sp>
        <p:nvSpPr>
          <p:cNvPr id="36" name="TextBox 35"/>
          <p:cNvSpPr txBox="1"/>
          <p:nvPr/>
        </p:nvSpPr>
        <p:spPr>
          <a:xfrm>
            <a:off x="0" y="-51882"/>
            <a:ext cx="9136800" cy="1077218"/>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N" sz="3200" b="1" dirty="0">
                <a:latin typeface="Arial" panose="020B0604020202020204" pitchFamily="34" charset="0"/>
                <a:cs typeface="Arial" panose="020B0604020202020204" pitchFamily="34" charset="0"/>
              </a:rPr>
              <a:t>Multi-modal Approach to Identify Melanocyte Cell State Regulators</a:t>
            </a:r>
          </a:p>
        </p:txBody>
      </p:sp>
      <p:sp>
        <p:nvSpPr>
          <p:cNvPr id="18" name="TextBox 17">
            <a:extLst>
              <a:ext uri="{FF2B5EF4-FFF2-40B4-BE49-F238E27FC236}">
                <a16:creationId xmlns:a16="http://schemas.microsoft.com/office/drawing/2014/main" id="{DAC41825-AC4B-C9C6-1A9B-35F387CA7BFD}"/>
              </a:ext>
            </a:extLst>
          </p:cNvPr>
          <p:cNvSpPr txBox="1"/>
          <p:nvPr/>
        </p:nvSpPr>
        <p:spPr>
          <a:xfrm>
            <a:off x="7980" y="6477282"/>
            <a:ext cx="2144048" cy="369332"/>
          </a:xfrm>
          <a:prstGeom prst="rect">
            <a:avLst/>
          </a:prstGeom>
          <a:noFill/>
        </p:spPr>
        <p:txBody>
          <a:bodyPr wrap="none" rtlCol="0">
            <a:spAutoFit/>
          </a:bodyPr>
          <a:lstStyle/>
          <a:p>
            <a:r>
              <a:rPr lang="en-IN" dirty="0"/>
              <a:t>Schematic by Ayesha</a:t>
            </a:r>
          </a:p>
        </p:txBody>
      </p:sp>
      <p:grpSp>
        <p:nvGrpSpPr>
          <p:cNvPr id="23" name="Group 22">
            <a:extLst>
              <a:ext uri="{FF2B5EF4-FFF2-40B4-BE49-F238E27FC236}">
                <a16:creationId xmlns:a16="http://schemas.microsoft.com/office/drawing/2014/main" id="{03C6B022-ECDE-1A6C-4180-F7A4B83DE4EB}"/>
              </a:ext>
            </a:extLst>
          </p:cNvPr>
          <p:cNvGrpSpPr/>
          <p:nvPr/>
        </p:nvGrpSpPr>
        <p:grpSpPr>
          <a:xfrm>
            <a:off x="276045" y="1025336"/>
            <a:ext cx="8591906" cy="5677389"/>
            <a:chOff x="83280" y="502225"/>
            <a:chExt cx="9046073" cy="6119081"/>
          </a:xfrm>
        </p:grpSpPr>
        <p:grpSp>
          <p:nvGrpSpPr>
            <p:cNvPr id="3" name="Group 2">
              <a:extLst>
                <a:ext uri="{FF2B5EF4-FFF2-40B4-BE49-F238E27FC236}">
                  <a16:creationId xmlns:a16="http://schemas.microsoft.com/office/drawing/2014/main" id="{04EBE854-7F6C-BE84-B2B9-F92CEA66DC1D}"/>
                </a:ext>
              </a:extLst>
            </p:cNvPr>
            <p:cNvGrpSpPr/>
            <p:nvPr/>
          </p:nvGrpSpPr>
          <p:grpSpPr>
            <a:xfrm>
              <a:off x="852554" y="3049956"/>
              <a:ext cx="4183730" cy="3532071"/>
              <a:chOff x="2134126" y="2724347"/>
              <a:chExt cx="4183730" cy="3532071"/>
            </a:xfrm>
          </p:grpSpPr>
          <p:sp>
            <p:nvSpPr>
              <p:cNvPr id="4" name="Oval 3">
                <a:extLst>
                  <a:ext uri="{FF2B5EF4-FFF2-40B4-BE49-F238E27FC236}">
                    <a16:creationId xmlns:a16="http://schemas.microsoft.com/office/drawing/2014/main" id="{B93F5450-5E8C-A309-E645-DBDBB434E650}"/>
                  </a:ext>
                </a:extLst>
              </p:cNvPr>
              <p:cNvSpPr/>
              <p:nvPr/>
            </p:nvSpPr>
            <p:spPr>
              <a:xfrm>
                <a:off x="2134126" y="2724347"/>
                <a:ext cx="4183730" cy="3532071"/>
              </a:xfrm>
              <a:prstGeom prst="ellipse">
                <a:avLst/>
              </a:prstGeom>
              <a:solidFill>
                <a:schemeClr val="accent2">
                  <a:lumMod val="20000"/>
                  <a:lumOff val="80000"/>
                </a:schemeClr>
              </a:solidFill>
            </p:spPr>
            <p:style>
              <a:lnRef idx="1">
                <a:schemeClr val="accent4"/>
              </a:lnRef>
              <a:fillRef idx="2">
                <a:schemeClr val="accent4"/>
              </a:fillRef>
              <a:effectRef idx="1">
                <a:schemeClr val="accent4"/>
              </a:effectRef>
              <a:fontRef idx="minor">
                <a:schemeClr val="dk1"/>
              </a:fontRef>
            </p:style>
          </p:sp>
          <p:pic>
            <p:nvPicPr>
              <p:cNvPr id="5" name="Picture 4">
                <a:extLst>
                  <a:ext uri="{FF2B5EF4-FFF2-40B4-BE49-F238E27FC236}">
                    <a16:creationId xmlns:a16="http://schemas.microsoft.com/office/drawing/2014/main" id="{9B2CAFB9-683A-47FE-0041-347CC6288E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60993" y="3653379"/>
                <a:ext cx="3344261" cy="2440381"/>
              </a:xfrm>
              <a:prstGeom prst="rect">
                <a:avLst/>
              </a:prstGeom>
            </p:spPr>
          </p:pic>
          <p:sp>
            <p:nvSpPr>
              <p:cNvPr id="6" name="TextBox 5">
                <a:extLst>
                  <a:ext uri="{FF2B5EF4-FFF2-40B4-BE49-F238E27FC236}">
                    <a16:creationId xmlns:a16="http://schemas.microsoft.com/office/drawing/2014/main" id="{60340F69-8D00-763E-44DC-54DCB4794F14}"/>
                  </a:ext>
                </a:extLst>
              </p:cNvPr>
              <p:cNvSpPr txBox="1"/>
              <p:nvPr/>
            </p:nvSpPr>
            <p:spPr>
              <a:xfrm>
                <a:off x="3152214" y="4466901"/>
                <a:ext cx="2270234" cy="646331"/>
              </a:xfrm>
              <a:prstGeom prst="rect">
                <a:avLst/>
              </a:prstGeom>
              <a:noFill/>
            </p:spPr>
            <p:txBody>
              <a:bodyPr wrap="square" rtlCol="0">
                <a:spAutoFit/>
              </a:bodyPr>
              <a:lstStyle/>
              <a:p>
                <a:pPr algn="ctr"/>
                <a:r>
                  <a:rPr lang="en-IN" b="1" dirty="0"/>
                  <a:t>MOTIF ENRICHMENT FROM </a:t>
                </a:r>
                <a:r>
                  <a:rPr lang="en-IN" b="1" dirty="0" err="1"/>
                  <a:t>DHAcR</a:t>
                </a:r>
                <a:endParaRPr lang="en-IN" b="1" dirty="0"/>
              </a:p>
            </p:txBody>
          </p:sp>
        </p:grpSp>
        <p:grpSp>
          <p:nvGrpSpPr>
            <p:cNvPr id="7" name="Group 6">
              <a:extLst>
                <a:ext uri="{FF2B5EF4-FFF2-40B4-BE49-F238E27FC236}">
                  <a16:creationId xmlns:a16="http://schemas.microsoft.com/office/drawing/2014/main" id="{EECC5F49-28EB-455F-3302-B0EDFE918150}"/>
                </a:ext>
              </a:extLst>
            </p:cNvPr>
            <p:cNvGrpSpPr/>
            <p:nvPr/>
          </p:nvGrpSpPr>
          <p:grpSpPr>
            <a:xfrm>
              <a:off x="4078091" y="3089235"/>
              <a:ext cx="4183730" cy="3532071"/>
              <a:chOff x="5359663" y="2763626"/>
              <a:chExt cx="4183730" cy="3532071"/>
            </a:xfrm>
          </p:grpSpPr>
          <p:sp>
            <p:nvSpPr>
              <p:cNvPr id="8" name="Oval 7">
                <a:extLst>
                  <a:ext uri="{FF2B5EF4-FFF2-40B4-BE49-F238E27FC236}">
                    <a16:creationId xmlns:a16="http://schemas.microsoft.com/office/drawing/2014/main" id="{1879CD3D-DFB9-E63C-F4C3-66036461532A}"/>
                  </a:ext>
                </a:extLst>
              </p:cNvPr>
              <p:cNvSpPr/>
              <p:nvPr/>
            </p:nvSpPr>
            <p:spPr>
              <a:xfrm>
                <a:off x="5359663" y="2763626"/>
                <a:ext cx="4183730" cy="3532071"/>
              </a:xfrm>
              <a:prstGeom prst="ellipse">
                <a:avLst/>
              </a:prstGeom>
              <a:solidFill>
                <a:schemeClr val="accent6">
                  <a:lumMod val="60000"/>
                  <a:lumOff val="40000"/>
                  <a:alpha val="50000"/>
                </a:schemeClr>
              </a:solidFill>
              <a:ln>
                <a:solidFill>
                  <a:schemeClr val="accent6">
                    <a:lumMod val="60000"/>
                    <a:lumOff val="40000"/>
                  </a:schemeClr>
                </a:solidFill>
              </a:ln>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pic>
            <p:nvPicPr>
              <p:cNvPr id="9" name="Picture 8">
                <a:extLst>
                  <a:ext uri="{FF2B5EF4-FFF2-40B4-BE49-F238E27FC236}">
                    <a16:creationId xmlns:a16="http://schemas.microsoft.com/office/drawing/2014/main" id="{9563F656-0AF4-7524-D204-8590A665942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03529" y="3163614"/>
                <a:ext cx="3012414" cy="2102068"/>
              </a:xfrm>
              <a:prstGeom prst="rect">
                <a:avLst/>
              </a:prstGeom>
            </p:spPr>
          </p:pic>
          <p:sp>
            <p:nvSpPr>
              <p:cNvPr id="10" name="TextBox 9">
                <a:extLst>
                  <a:ext uri="{FF2B5EF4-FFF2-40B4-BE49-F238E27FC236}">
                    <a16:creationId xmlns:a16="http://schemas.microsoft.com/office/drawing/2014/main" id="{AE896D1A-78BA-935E-E8A8-EEB4D3E0F4F1}"/>
                  </a:ext>
                </a:extLst>
              </p:cNvPr>
              <p:cNvSpPr txBox="1"/>
              <p:nvPr/>
            </p:nvSpPr>
            <p:spPr>
              <a:xfrm>
                <a:off x="6087548" y="5198524"/>
                <a:ext cx="2513725" cy="923330"/>
              </a:xfrm>
              <a:prstGeom prst="rect">
                <a:avLst/>
              </a:prstGeom>
              <a:noFill/>
            </p:spPr>
            <p:txBody>
              <a:bodyPr wrap="square" rtlCol="0">
                <a:spAutoFit/>
              </a:bodyPr>
              <a:lstStyle/>
              <a:p>
                <a:pPr algn="ctr"/>
                <a:r>
                  <a:rPr lang="en-IN" b="1" dirty="0"/>
                  <a:t>TF ENRICHMENT FROM TRANSCRIPTIONAL FOOTPRINT AT DAY 7</a:t>
                </a:r>
              </a:p>
            </p:txBody>
          </p:sp>
        </p:grpSp>
        <p:grpSp>
          <p:nvGrpSpPr>
            <p:cNvPr id="11" name="Group 10">
              <a:extLst>
                <a:ext uri="{FF2B5EF4-FFF2-40B4-BE49-F238E27FC236}">
                  <a16:creationId xmlns:a16="http://schemas.microsoft.com/office/drawing/2014/main" id="{AFF29ABB-5939-9737-2D8E-98066A949D02}"/>
                </a:ext>
              </a:extLst>
            </p:cNvPr>
            <p:cNvGrpSpPr/>
            <p:nvPr/>
          </p:nvGrpSpPr>
          <p:grpSpPr>
            <a:xfrm>
              <a:off x="2609533" y="502225"/>
              <a:ext cx="4044678" cy="3556292"/>
              <a:chOff x="3891105" y="176616"/>
              <a:chExt cx="4044678" cy="3556292"/>
            </a:xfrm>
          </p:grpSpPr>
          <p:sp>
            <p:nvSpPr>
              <p:cNvPr id="12" name="Oval 11">
                <a:extLst>
                  <a:ext uri="{FF2B5EF4-FFF2-40B4-BE49-F238E27FC236}">
                    <a16:creationId xmlns:a16="http://schemas.microsoft.com/office/drawing/2014/main" id="{269609E9-A4D6-4B1C-10E5-47E3A2562AD7}"/>
                  </a:ext>
                </a:extLst>
              </p:cNvPr>
              <p:cNvSpPr/>
              <p:nvPr/>
            </p:nvSpPr>
            <p:spPr>
              <a:xfrm>
                <a:off x="3891105" y="227327"/>
                <a:ext cx="4044678" cy="3505581"/>
              </a:xfrm>
              <a:prstGeom prst="ellipse">
                <a:avLst/>
              </a:prstGeom>
              <a:solidFill>
                <a:schemeClr val="accent1">
                  <a:lumMod val="40000"/>
                  <a:lumOff val="60000"/>
                  <a:alpha val="50000"/>
                </a:schemeClr>
              </a:solidFill>
              <a:ln>
                <a:solidFill>
                  <a:schemeClr val="accent1">
                    <a:lumMod val="60000"/>
                    <a:lumOff val="40000"/>
                  </a:schemeClr>
                </a:solidFill>
              </a:ln>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pic>
            <p:nvPicPr>
              <p:cNvPr id="13" name="Picture 12">
                <a:extLst>
                  <a:ext uri="{FF2B5EF4-FFF2-40B4-BE49-F238E27FC236}">
                    <a16:creationId xmlns:a16="http://schemas.microsoft.com/office/drawing/2014/main" id="{B516CD57-FB7C-FFCF-F109-4F41CDC2AC33}"/>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5255172" y="176616"/>
                <a:ext cx="1671146" cy="1272965"/>
              </a:xfrm>
              <a:prstGeom prst="rect">
                <a:avLst/>
              </a:prstGeom>
            </p:spPr>
          </p:pic>
          <p:pic>
            <p:nvPicPr>
              <p:cNvPr id="14" name="Picture 13">
                <a:extLst>
                  <a:ext uri="{FF2B5EF4-FFF2-40B4-BE49-F238E27FC236}">
                    <a16:creationId xmlns:a16="http://schemas.microsoft.com/office/drawing/2014/main" id="{66CFE066-5E06-6198-4FEC-E979D864242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137284" y="1202997"/>
                <a:ext cx="3530766" cy="543092"/>
              </a:xfrm>
              <a:prstGeom prst="rect">
                <a:avLst/>
              </a:prstGeom>
            </p:spPr>
          </p:pic>
          <p:pic>
            <p:nvPicPr>
              <p:cNvPr id="15" name="Picture 14">
                <a:extLst>
                  <a:ext uri="{FF2B5EF4-FFF2-40B4-BE49-F238E27FC236}">
                    <a16:creationId xmlns:a16="http://schemas.microsoft.com/office/drawing/2014/main" id="{43910408-1B19-4D64-2A0B-5BB691AAEE0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208689" y="1863331"/>
                <a:ext cx="3483182" cy="505788"/>
              </a:xfrm>
              <a:prstGeom prst="rect">
                <a:avLst/>
              </a:prstGeom>
            </p:spPr>
          </p:pic>
          <p:pic>
            <p:nvPicPr>
              <p:cNvPr id="16" name="Picture 15">
                <a:extLst>
                  <a:ext uri="{FF2B5EF4-FFF2-40B4-BE49-F238E27FC236}">
                    <a16:creationId xmlns:a16="http://schemas.microsoft.com/office/drawing/2014/main" id="{075ED69D-87EF-7275-4D36-071512D6223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141618" y="2291844"/>
                <a:ext cx="3492699" cy="436273"/>
              </a:xfrm>
              <a:prstGeom prst="rect">
                <a:avLst/>
              </a:prstGeom>
            </p:spPr>
          </p:pic>
          <p:sp>
            <p:nvSpPr>
              <p:cNvPr id="17" name="TextBox 16">
                <a:extLst>
                  <a:ext uri="{FF2B5EF4-FFF2-40B4-BE49-F238E27FC236}">
                    <a16:creationId xmlns:a16="http://schemas.microsoft.com/office/drawing/2014/main" id="{01A1BE7F-0202-324D-DA02-2986527664C9}"/>
                  </a:ext>
                </a:extLst>
              </p:cNvPr>
              <p:cNvSpPr txBox="1"/>
              <p:nvPr/>
            </p:nvSpPr>
            <p:spPr>
              <a:xfrm>
                <a:off x="4208689" y="1618593"/>
                <a:ext cx="3425628" cy="369332"/>
              </a:xfrm>
              <a:prstGeom prst="rect">
                <a:avLst/>
              </a:prstGeom>
              <a:noFill/>
            </p:spPr>
            <p:txBody>
              <a:bodyPr wrap="square" rtlCol="0">
                <a:spAutoFit/>
              </a:bodyPr>
              <a:lstStyle/>
              <a:p>
                <a:pPr algn="ctr"/>
                <a:r>
                  <a:rPr lang="en-IN" b="1" dirty="0"/>
                  <a:t>MOTIF ENRICHMENT FROM DAR</a:t>
                </a:r>
              </a:p>
            </p:txBody>
          </p:sp>
        </p:grpSp>
        <p:pic>
          <p:nvPicPr>
            <p:cNvPr id="19" name="Picture 18" descr="Chart, scatter chart&#10;&#10;Description automatically generated">
              <a:extLst>
                <a:ext uri="{FF2B5EF4-FFF2-40B4-BE49-F238E27FC236}">
                  <a16:creationId xmlns:a16="http://schemas.microsoft.com/office/drawing/2014/main" id="{01B68D67-C476-FEBD-9AE0-369E8E4FCD9E}"/>
                </a:ext>
              </a:extLst>
            </p:cNvPr>
            <p:cNvPicPr>
              <a:picLocks noChangeAspect="1"/>
            </p:cNvPicPr>
            <p:nvPr/>
          </p:nvPicPr>
          <p:blipFill>
            <a:blip r:embed="rId10"/>
            <a:stretch>
              <a:fillRect/>
            </a:stretch>
          </p:blipFill>
          <p:spPr>
            <a:xfrm>
              <a:off x="83280" y="2313534"/>
              <a:ext cx="2364954" cy="1573558"/>
            </a:xfrm>
            <a:prstGeom prst="rect">
              <a:avLst/>
            </a:prstGeom>
            <a:effectLst>
              <a:outerShdw blurRad="63500" sx="102000" sy="102000" algn="ctr" rotWithShape="0">
                <a:prstClr val="black">
                  <a:alpha val="40000"/>
                </a:prstClr>
              </a:outerShdw>
            </a:effectLst>
          </p:spPr>
        </p:pic>
        <p:pic>
          <p:nvPicPr>
            <p:cNvPr id="22" name="Picture 21">
              <a:extLst>
                <a:ext uri="{FF2B5EF4-FFF2-40B4-BE49-F238E27FC236}">
                  <a16:creationId xmlns:a16="http://schemas.microsoft.com/office/drawing/2014/main" id="{D67B1B64-78ED-B734-34E7-D05492991F32}"/>
                </a:ext>
              </a:extLst>
            </p:cNvPr>
            <p:cNvPicPr>
              <a:picLocks noChangeAspect="1"/>
            </p:cNvPicPr>
            <p:nvPr/>
          </p:nvPicPr>
          <p:blipFill>
            <a:blip r:embed="rId11"/>
            <a:stretch>
              <a:fillRect/>
            </a:stretch>
          </p:blipFill>
          <p:spPr>
            <a:xfrm>
              <a:off x="6458933" y="629011"/>
              <a:ext cx="2634701" cy="1751198"/>
            </a:xfrm>
            <a:prstGeom prst="rect">
              <a:avLst/>
            </a:prstGeom>
            <a:effectLst>
              <a:outerShdw blurRad="63500" sx="102000" sy="102000" algn="ctr" rotWithShape="0">
                <a:prstClr val="black">
                  <a:alpha val="40000"/>
                </a:prstClr>
              </a:outerShdw>
            </a:effectLst>
          </p:spPr>
        </p:pic>
        <p:pic>
          <p:nvPicPr>
            <p:cNvPr id="21" name="Picture 20" descr="Chart, scatter chart&#10;&#10;Description automatically generated">
              <a:extLst>
                <a:ext uri="{FF2B5EF4-FFF2-40B4-BE49-F238E27FC236}">
                  <a16:creationId xmlns:a16="http://schemas.microsoft.com/office/drawing/2014/main" id="{8E0BE9A5-1330-E849-1F81-0A2105483AC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1055"/>
            <a:stretch/>
          </p:blipFill>
          <p:spPr>
            <a:xfrm>
              <a:off x="7184934" y="4685741"/>
              <a:ext cx="1944419" cy="1454547"/>
            </a:xfrm>
            <a:prstGeom prst="rect">
              <a:avLst/>
            </a:prstGeom>
          </p:spPr>
        </p:pic>
      </p:grpSp>
    </p:spTree>
    <p:extLst>
      <p:ext uri="{BB962C8B-B14F-4D97-AF65-F5344CB8AC3E}">
        <p14:creationId xmlns:p14="http://schemas.microsoft.com/office/powerpoint/2010/main" val="29975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121</TotalTime>
  <Words>1310</Words>
  <Application>Microsoft Office PowerPoint</Application>
  <PresentationFormat>On-screen Show (4:3)</PresentationFormat>
  <Paragraphs>84</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Aggarwal</dc:creator>
  <cp:lastModifiedBy>Ayush Aggarwal</cp:lastModifiedBy>
  <cp:revision>25</cp:revision>
  <dcterms:created xsi:type="dcterms:W3CDTF">2023-06-07T09:16:13Z</dcterms:created>
  <dcterms:modified xsi:type="dcterms:W3CDTF">2023-06-07T11:17:40Z</dcterms:modified>
</cp:coreProperties>
</file>